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3" r:id="rId2"/>
    <p:sldId id="285" r:id="rId3"/>
    <p:sldId id="286" r:id="rId4"/>
    <p:sldId id="287" r:id="rId5"/>
    <p:sldId id="315" r:id="rId6"/>
    <p:sldId id="289" r:id="rId7"/>
    <p:sldId id="290" r:id="rId8"/>
    <p:sldId id="292" r:id="rId9"/>
    <p:sldId id="312" r:id="rId10"/>
    <p:sldId id="301" r:id="rId11"/>
    <p:sldId id="302" r:id="rId12"/>
    <p:sldId id="303" r:id="rId13"/>
    <p:sldId id="295" r:id="rId14"/>
    <p:sldId id="293" r:id="rId15"/>
    <p:sldId id="291" r:id="rId16"/>
    <p:sldId id="306" r:id="rId17"/>
    <p:sldId id="305" r:id="rId18"/>
    <p:sldId id="297" r:id="rId19"/>
    <p:sldId id="298" r:id="rId20"/>
    <p:sldId id="311" r:id="rId21"/>
    <p:sldId id="310" r:id="rId22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8364B"/>
    <a:srgbClr val="006778"/>
    <a:srgbClr val="AAC9B6"/>
    <a:srgbClr val="822433"/>
    <a:srgbClr val="830022"/>
    <a:srgbClr val="790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4" autoAdjust="0"/>
    <p:restoredTop sz="78365" autoAdjust="0"/>
  </p:normalViewPr>
  <p:slideViewPr>
    <p:cSldViewPr>
      <p:cViewPr varScale="1">
        <p:scale>
          <a:sx n="98" d="100"/>
          <a:sy n="98" d="100"/>
        </p:scale>
        <p:origin x="2600" y="184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xmlns="" id="{812E55EB-21FE-4355-BF4B-8CFDCE6A07D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xmlns="" id="{5884A3D8-82D8-406D-AE77-85A07DF4E1E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xmlns="" id="{F7215AAB-996D-4F84-BDCB-BDD6EE31699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xmlns="" id="{3146A847-D07C-492B-B675-ED550D9E6D9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2CB2309-DEF8-49E9-BC1E-F4F22FC7BE1C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93C255EA-2895-4348-9711-EE4506355D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557E82AA-A9E2-41F7-AFDD-F694C689D5C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xmlns="" id="{563E4E19-A835-4BA0-83E4-DD90A91F627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xmlns="" id="{6C70CE83-D827-44F8-B24F-B034C73B629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xmlns="" id="{B42D10D8-7FB3-48EB-9933-A324622737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BD935CA-3C3B-47B5-B52B-F13E37D8C3A5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1C2232-5BC2-473E-8A7C-7360F971B0B5}" type="slidenum">
              <a:rPr lang="it-IT" altLang="it-IT" sz="1200" smtClean="0">
                <a:solidFill>
                  <a:schemeClr val="tx1"/>
                </a:solidFill>
              </a:rPr>
              <a:pPr/>
              <a:t>1</a:t>
            </a:fld>
            <a:endParaRPr lang="it-IT" altLang="it-IT" sz="1200" smtClean="0">
              <a:solidFill>
                <a:schemeClr val="tx1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it-IT" altLang="it-IT" baseline="0" dirty="0" smtClean="0"/>
              <a:t>Per questo progetto di tesi h</a:t>
            </a:r>
            <a:r>
              <a:rPr lang="it-IT" altLang="it-IT" dirty="0" smtClean="0"/>
              <a:t>o collaborato con il lab</a:t>
            </a:r>
            <a:r>
              <a:rPr lang="it-IT" altLang="it-IT" baseline="0" dirty="0" smtClean="0"/>
              <a:t> di comp vision diretto dal prof 5. </a:t>
            </a:r>
          </a:p>
          <a:p>
            <a:pPr eaLnBrk="1" hangingPunct="1"/>
            <a:r>
              <a:rPr lang="it-IT" altLang="it-IT" baseline="0" dirty="0" smtClean="0"/>
              <a:t>Il lavoro che ho svolto riguarda l’implementazione di un sistema di riconoscimento delle menzogne utilizzando dei piccoli movimenti </a:t>
            </a:r>
            <a:r>
              <a:rPr lang="it-IT" altLang="it-IT" baseline="0" dirty="0" smtClean="0"/>
              <a:t>facciali chiamati </a:t>
            </a:r>
            <a:r>
              <a:rPr lang="it-IT" altLang="it-IT" baseline="0" dirty="0" smtClean="0"/>
              <a:t>Action Unit.</a:t>
            </a:r>
            <a:endParaRPr lang="it-IT" altLang="it-IT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Una </a:t>
            </a:r>
            <a:r>
              <a:rPr lang="en-US" dirty="0" err="1" smtClean="0"/>
              <a:t>volta</a:t>
            </a:r>
            <a:r>
              <a:rPr lang="en-US" dirty="0" smtClean="0"/>
              <a:t> </a:t>
            </a:r>
            <a:r>
              <a:rPr lang="en-US" dirty="0" err="1" smtClean="0"/>
              <a:t>identificati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dirty="0" smtClean="0"/>
              <a:t> landmark, per </a:t>
            </a:r>
            <a:r>
              <a:rPr lang="en-US" baseline="0" dirty="0" err="1" smtClean="0"/>
              <a:t>facilitare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l’estrazione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feature, </a:t>
            </a:r>
            <a:r>
              <a:rPr lang="en-US" baseline="0" dirty="0" err="1" smtClean="0"/>
              <a:t>alliniamo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l’immagine</a:t>
            </a:r>
            <a:r>
              <a:rPr lang="en-US" baseline="0" dirty="0" smtClean="0"/>
              <a:t> ad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frame di </a:t>
            </a:r>
            <a:r>
              <a:rPr lang="en-US" baseline="0" dirty="0" err="1" smtClean="0"/>
              <a:t>riferimento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frontale</a:t>
            </a:r>
            <a:r>
              <a:rPr lang="en-US" baseline="0" dirty="0" smtClean="0"/>
              <a:t> e la </a:t>
            </a:r>
            <a:r>
              <a:rPr lang="en-US" baseline="0" dirty="0" err="1" smtClean="0"/>
              <a:t>mascheriamo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rimuovendo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tutte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informazioni</a:t>
            </a:r>
            <a:r>
              <a:rPr lang="en-US" baseline="0" dirty="0" smtClean="0"/>
              <a:t> non </a:t>
            </a:r>
            <a:r>
              <a:rPr lang="en-US" baseline="0" dirty="0" err="1" smtClean="0"/>
              <a:t>necessarie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9031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volta</a:t>
            </a:r>
            <a:r>
              <a:rPr lang="en-US" dirty="0" smtClean="0"/>
              <a:t> </a:t>
            </a:r>
            <a:r>
              <a:rPr lang="en-US" dirty="0" err="1" smtClean="0"/>
              <a:t>allineata</a:t>
            </a:r>
            <a:r>
              <a:rPr lang="en-US" dirty="0" smtClean="0"/>
              <a:t> </a:t>
            </a:r>
            <a:r>
              <a:rPr lang="en-US" dirty="0" err="1" smtClean="0"/>
              <a:t>l’immagine</a:t>
            </a:r>
            <a:r>
              <a:rPr lang="en-US" dirty="0" smtClean="0"/>
              <a:t> </a:t>
            </a:r>
            <a:r>
              <a:rPr lang="en-US" dirty="0" err="1" smtClean="0"/>
              <a:t>procediamo</a:t>
            </a:r>
            <a:r>
              <a:rPr lang="en-US" dirty="0" smtClean="0"/>
              <a:t> </a:t>
            </a:r>
            <a:r>
              <a:rPr lang="en-US" dirty="0" err="1" smtClean="0"/>
              <a:t>all’estrazione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feature.</a:t>
            </a:r>
          </a:p>
          <a:p>
            <a:r>
              <a:rPr lang="en-US" dirty="0" smtClean="0"/>
              <a:t>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due tipi di features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estraiamo</a:t>
            </a:r>
            <a:r>
              <a:rPr lang="en-US" baseline="0" dirty="0" smtClean="0"/>
              <a:t>: appearance features e geometry features.</a:t>
            </a:r>
          </a:p>
          <a:p>
            <a:r>
              <a:rPr lang="en-US" baseline="0" dirty="0" smtClean="0"/>
              <a:t>Le </a:t>
            </a:r>
            <a:r>
              <a:rPr lang="en-US" baseline="0" dirty="0" err="1" smtClean="0"/>
              <a:t>appeareance</a:t>
            </a:r>
            <a:r>
              <a:rPr lang="en-US" baseline="0" dirty="0" smtClean="0"/>
              <a:t> features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ottengono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analizzando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l’orientamento</a:t>
            </a:r>
            <a:r>
              <a:rPr lang="en-US" baseline="0" dirty="0" smtClean="0"/>
              <a:t> e la </a:t>
            </a:r>
            <a:r>
              <a:rPr lang="en-US" baseline="0" dirty="0" err="1" smtClean="0"/>
              <a:t>graduazione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colori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nell’immagine</a:t>
            </a:r>
            <a:r>
              <a:rPr lang="en-US" baseline="0" dirty="0" smtClean="0"/>
              <a:t>, e </a:t>
            </a:r>
            <a:r>
              <a:rPr lang="en-US" baseline="0" dirty="0" err="1" smtClean="0"/>
              <a:t>vengono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estratte</a:t>
            </a:r>
            <a:r>
              <a:rPr lang="en-US" baseline="0" dirty="0" smtClean="0"/>
              <a:t> sotto forma di </a:t>
            </a:r>
            <a:r>
              <a:rPr lang="en-US" baseline="0" dirty="0" err="1" smtClean="0"/>
              <a:t>HoG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All’HoG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applichiamo</a:t>
            </a:r>
            <a:r>
              <a:rPr lang="en-US" baseline="0" dirty="0" smtClean="0"/>
              <a:t> la PCA,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tecnica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statistica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ridurre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dimensione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mantenendo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massimo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dell’informazione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arriviamo</a:t>
            </a:r>
            <a:r>
              <a:rPr lang="en-US" baseline="0" dirty="0" smtClean="0"/>
              <a:t> ad </a:t>
            </a:r>
            <a:r>
              <a:rPr lang="en-US" baseline="0" dirty="0" err="1" smtClean="0"/>
              <a:t>avere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vettore</a:t>
            </a:r>
            <a:r>
              <a:rPr lang="en-US" baseline="0" dirty="0" smtClean="0"/>
              <a:t> di 1379 features.</a:t>
            </a:r>
          </a:p>
          <a:p>
            <a:r>
              <a:rPr lang="en-US" baseline="0" dirty="0" smtClean="0"/>
              <a:t>Le geometry features </a:t>
            </a:r>
            <a:r>
              <a:rPr lang="en-US" baseline="0" dirty="0" err="1" smtClean="0"/>
              <a:t>invece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dipendono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posizione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landmark e </a:t>
            </a:r>
            <a:r>
              <a:rPr lang="en-US" baseline="0" dirty="0" err="1" smtClean="0"/>
              <a:t>dai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parametri</a:t>
            </a:r>
            <a:r>
              <a:rPr lang="en-US" baseline="0" dirty="0" smtClean="0"/>
              <a:t> del CLM </a:t>
            </a:r>
            <a:r>
              <a:rPr lang="en-US" baseline="0" dirty="0" err="1" smtClean="0"/>
              <a:t>usato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della</a:t>
            </a:r>
            <a:r>
              <a:rPr lang="en-US" baseline="0" dirty="0" smtClean="0"/>
              <a:t> landmark detection</a:t>
            </a:r>
          </a:p>
          <a:p>
            <a:r>
              <a:rPr lang="en-US" baseline="0" dirty="0" err="1" smtClean="0"/>
              <a:t>Arriviamo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cosi</a:t>
            </a:r>
            <a:r>
              <a:rPr lang="en-US" baseline="0" dirty="0" smtClean="0"/>
              <a:t>’ ad un </a:t>
            </a:r>
            <a:r>
              <a:rPr lang="en-US" baseline="0" dirty="0" err="1" smtClean="0"/>
              <a:t>totale</a:t>
            </a:r>
            <a:r>
              <a:rPr lang="en-US" baseline="0" dirty="0" smtClean="0"/>
              <a:t> di 1606 features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descrivono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faccia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11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980058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volta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abbiamo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vettore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passo</a:t>
            </a:r>
            <a:r>
              <a:rPr lang="en-US" baseline="0" dirty="0" smtClean="0"/>
              <a:t> successive e’ </a:t>
            </a:r>
            <a:r>
              <a:rPr lang="en-US" baseline="0" dirty="0" err="1" smtClean="0"/>
              <a:t>quello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identificare</a:t>
            </a:r>
            <a:r>
              <a:rPr lang="en-US" baseline="0" dirty="0" smtClean="0"/>
              <a:t> le AU e la </a:t>
            </a:r>
            <a:r>
              <a:rPr lang="en-US" baseline="0" dirty="0" err="1" smtClean="0"/>
              <a:t>loro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intensita</a:t>
            </a:r>
            <a:r>
              <a:rPr lang="en-US" baseline="0" dirty="0" smtClean="0"/>
              <a:t>’.</a:t>
            </a:r>
          </a:p>
          <a:p>
            <a:r>
              <a:rPr lang="en-US" dirty="0" smtClean="0"/>
              <a:t>Multiclass Support Vector Machines: SVM in </a:t>
            </a:r>
            <a:r>
              <a:rPr lang="en-US" dirty="0" err="1" smtClean="0"/>
              <a:t>cascata</a:t>
            </a:r>
            <a:r>
              <a:rPr lang="en-US" dirty="0" smtClean="0"/>
              <a:t> in </a:t>
            </a:r>
            <a:r>
              <a:rPr lang="en-US" dirty="0" err="1" smtClean="0"/>
              <a:t>grado</a:t>
            </a:r>
            <a:r>
              <a:rPr lang="en-US" dirty="0" smtClean="0"/>
              <a:t> di </a:t>
            </a:r>
            <a:r>
              <a:rPr lang="en-US" dirty="0" err="1" smtClean="0"/>
              <a:t>riconoscere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piu</a:t>
            </a:r>
            <a:r>
              <a:rPr lang="en-US" baseline="0" dirty="0" smtClean="0"/>
              <a:t>’ di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662183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Questi</a:t>
            </a:r>
            <a:r>
              <a:rPr lang="en-US" baseline="0" dirty="0" smtClean="0"/>
              <a:t> Support Vector Machine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allenati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diversi</a:t>
            </a:r>
            <a:r>
              <a:rPr lang="en-US" baseline="0" dirty="0" smtClean="0"/>
              <a:t> dataset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consistono</a:t>
            </a:r>
            <a:r>
              <a:rPr lang="en-US" baseline="0" dirty="0" smtClean="0"/>
              <a:t> in video di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dirty="0" err="1" smtClean="0"/>
              <a:t>mostrano</a:t>
            </a:r>
            <a:r>
              <a:rPr lang="en-US" dirty="0" smtClean="0"/>
              <a:t> </a:t>
            </a:r>
            <a:r>
              <a:rPr lang="en-US" dirty="0" err="1" smtClean="0"/>
              <a:t>risposte</a:t>
            </a:r>
            <a:r>
              <a:rPr lang="en-US" dirty="0" smtClean="0"/>
              <a:t> emotive</a:t>
            </a:r>
            <a:r>
              <a:rPr lang="en-US" baseline="0" dirty="0" smtClean="0"/>
              <a:t>. Le AU </a:t>
            </a:r>
            <a:r>
              <a:rPr lang="en-US" baseline="0" dirty="0" err="1" smtClean="0"/>
              <a:t>nei</a:t>
            </a:r>
            <a:r>
              <a:rPr lang="en-US" baseline="0" dirty="0" smtClean="0"/>
              <a:t> video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state annotate </a:t>
            </a:r>
            <a:r>
              <a:rPr lang="en-US" baseline="0" dirty="0" err="1" smtClean="0"/>
              <a:t>compresa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loro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intensita</a:t>
            </a:r>
            <a:r>
              <a:rPr lang="en-US" baseline="0" dirty="0" smtClean="0"/>
              <a:t>’.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049789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Come ad </a:t>
            </a:r>
            <a:r>
              <a:rPr lang="en-US" dirty="0" err="1" smtClean="0"/>
              <a:t>esempio</a:t>
            </a:r>
            <a:r>
              <a:rPr lang="en-US" dirty="0" smtClean="0"/>
              <a:t> </a:t>
            </a:r>
            <a:r>
              <a:rPr lang="en-US" dirty="0" err="1" smtClean="0"/>
              <a:t>l’azione</a:t>
            </a:r>
            <a:r>
              <a:rPr lang="en-US" dirty="0" smtClean="0"/>
              <a:t> di </a:t>
            </a:r>
            <a:r>
              <a:rPr lang="en-US" dirty="0" err="1" smtClean="0"/>
              <a:t>aprire</a:t>
            </a:r>
            <a:r>
              <a:rPr lang="en-US" dirty="0" smtClean="0"/>
              <a:t> e </a:t>
            </a:r>
            <a:r>
              <a:rPr lang="en-US" dirty="0" err="1" smtClean="0"/>
              <a:t>chiudere</a:t>
            </a:r>
            <a:r>
              <a:rPr lang="en-US" dirty="0" smtClean="0"/>
              <a:t> </a:t>
            </a:r>
            <a:r>
              <a:rPr lang="en-US" dirty="0" err="1" smtClean="0"/>
              <a:t>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, </a:t>
            </a:r>
            <a:r>
              <a:rPr lang="en-US" dirty="0" err="1" smtClean="0"/>
              <a:t>alzare</a:t>
            </a:r>
            <a:r>
              <a:rPr lang="en-US" dirty="0" smtClean="0"/>
              <a:t> o </a:t>
            </a:r>
            <a:r>
              <a:rPr lang="en-US" dirty="0" err="1" smtClean="0"/>
              <a:t>abbassare</a:t>
            </a:r>
            <a:r>
              <a:rPr lang="en-US" dirty="0" smtClean="0"/>
              <a:t> le </a:t>
            </a:r>
            <a:r>
              <a:rPr lang="en-US" dirty="0" err="1" smtClean="0"/>
              <a:t>sopracciglia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smtClean="0"/>
              <a:t>e </a:t>
            </a:r>
            <a:r>
              <a:rPr lang="en-US" baseline="0" dirty="0" err="1" smtClean="0"/>
              <a:t>diversi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movimenti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labbra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23252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 dataset </a:t>
            </a:r>
            <a:r>
              <a:rPr lang="en-US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usiamo</a:t>
            </a:r>
            <a:r>
              <a:rPr lang="en-US" baseline="0" dirty="0" smtClean="0"/>
              <a:t> in input per </a:t>
            </a:r>
            <a:r>
              <a:rPr lang="en-US" baseline="0" dirty="0" err="1" smtClean="0"/>
              <a:t>questa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tesi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composto</a:t>
            </a:r>
            <a:r>
              <a:rPr lang="en-US" baseline="0" dirty="0" smtClean="0"/>
              <a:t> da video </a:t>
            </a:r>
            <a:r>
              <a:rPr lang="en-US" baseline="0" dirty="0" err="1" smtClean="0"/>
              <a:t>provenienti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processi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tribunale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Questo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fondamentale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quanto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video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spontanei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letteratura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difficilissimo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trovare</a:t>
            </a:r>
            <a:r>
              <a:rPr lang="en-US" baseline="0" dirty="0" smtClean="0"/>
              <a:t>, e in </a:t>
            </a:r>
            <a:r>
              <a:rPr lang="en-US" baseline="0" dirty="0" err="1" smtClean="0"/>
              <a:t>oltre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fortissimo </a:t>
            </a:r>
            <a:r>
              <a:rPr lang="en-US" baseline="0" dirty="0" err="1" smtClean="0"/>
              <a:t>motivazione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mentire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realmente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esperimenti</a:t>
            </a:r>
            <a:r>
              <a:rPr lang="en-US" baseline="0" dirty="0" smtClean="0"/>
              <a:t> </a:t>
            </a:r>
            <a:r>
              <a:rPr lang="en-US" baseline="0" smtClean="0"/>
              <a:t>non succede.</a:t>
            </a:r>
            <a:endParaRPr lang="en-US" baseline="0" dirty="0" smtClean="0"/>
          </a:p>
          <a:p>
            <a:r>
              <a:rPr lang="en-US" baseline="0" dirty="0" smtClean="0"/>
              <a:t>Questa e’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parte </a:t>
            </a:r>
            <a:r>
              <a:rPr lang="en-US" baseline="0" dirty="0" err="1" smtClean="0"/>
              <a:t>critica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progetto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quanto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l’unico</a:t>
            </a:r>
            <a:r>
              <a:rPr lang="en-US" baseline="0" dirty="0" smtClean="0"/>
              <a:t> database </a:t>
            </a:r>
            <a:r>
              <a:rPr lang="en-US" baseline="0" dirty="0" err="1" smtClean="0"/>
              <a:t>nello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dell’arte</a:t>
            </a:r>
            <a:r>
              <a:rPr lang="en-US" baseline="0" dirty="0" smtClean="0"/>
              <a:t> in cui ci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video di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spontaneamente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(</a:t>
            </a:r>
            <a:r>
              <a:rPr lang="en-US" baseline="0" dirty="0" err="1" smtClean="0"/>
              <a:t>Speso</a:t>
            </a:r>
            <a:r>
              <a:rPr lang="en-US" baseline="0" dirty="0" smtClean="0"/>
              <a:t> tempo </a:t>
            </a:r>
            <a:r>
              <a:rPr lang="en-US" baseline="0" dirty="0" err="1" smtClean="0"/>
              <a:t>considerevole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label)</a:t>
            </a:r>
            <a:r>
              <a:rPr lang="mr-IN" baseline="0" dirty="0" smtClean="0"/>
              <a:t>…</a:t>
            </a:r>
            <a:endParaRPr lang="en-US" dirty="0" smtClean="0"/>
          </a:p>
          <a:p>
            <a:r>
              <a:rPr lang="en-US" dirty="0" smtClean="0"/>
              <a:t>Le label </a:t>
            </a:r>
            <a:r>
              <a:rPr lang="en-US" dirty="0" err="1" smtClean="0"/>
              <a:t>dei</a:t>
            </a:r>
            <a:r>
              <a:rPr lang="en-US" dirty="0" smtClean="0"/>
              <a:t> video </a:t>
            </a:r>
            <a:r>
              <a:rPr lang="en-US" dirty="0" err="1" smtClean="0"/>
              <a:t>sono</a:t>
            </a:r>
            <a:r>
              <a:rPr lang="en-US" dirty="0" smtClean="0"/>
              <a:t> </a:t>
            </a:r>
            <a:r>
              <a:rPr lang="en-US" dirty="0" err="1" smtClean="0"/>
              <a:t>basate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</a:t>
            </a:r>
            <a:r>
              <a:rPr lang="en-US" dirty="0" err="1" smtClean="0"/>
              <a:t>risultato</a:t>
            </a:r>
            <a:r>
              <a:rPr lang="en-US" dirty="0" smtClean="0"/>
              <a:t> del </a:t>
            </a:r>
            <a:r>
              <a:rPr lang="en-US" dirty="0" err="1" smtClean="0"/>
              <a:t>processo</a:t>
            </a:r>
            <a:r>
              <a:rPr lang="en-US" dirty="0" smtClean="0"/>
              <a:t> e le </a:t>
            </a:r>
            <a:r>
              <a:rPr lang="en-US" dirty="0" err="1" smtClean="0"/>
              <a:t>testimonianze</a:t>
            </a:r>
            <a:r>
              <a:rPr lang="en-US" dirty="0" smtClean="0"/>
              <a:t> </a:t>
            </a:r>
            <a:r>
              <a:rPr lang="en-US" dirty="0" err="1" smtClean="0"/>
              <a:t>sono</a:t>
            </a:r>
            <a:r>
              <a:rPr lang="en-US" dirty="0" smtClean="0"/>
              <a:t> state </a:t>
            </a:r>
            <a:r>
              <a:rPr lang="en-US" dirty="0" err="1" smtClean="0"/>
              <a:t>verificate</a:t>
            </a:r>
            <a:r>
              <a:rPr lang="en-US" dirty="0" smtClean="0"/>
              <a:t> da </a:t>
            </a:r>
            <a:r>
              <a:rPr lang="en-US" dirty="0" err="1" smtClean="0"/>
              <a:t>agenti</a:t>
            </a:r>
            <a:r>
              <a:rPr lang="en-US" dirty="0" smtClean="0"/>
              <a:t> di </a:t>
            </a:r>
            <a:r>
              <a:rPr lang="en-US" dirty="0" err="1" smtClean="0"/>
              <a:t>polizia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27456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Abbiamo</a:t>
            </a:r>
            <a:r>
              <a:rPr lang="en-US" dirty="0" smtClean="0"/>
              <a:t> </a:t>
            </a:r>
            <a:r>
              <a:rPr lang="en-US" dirty="0" err="1" smtClean="0"/>
              <a:t>diviso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dataset in</a:t>
            </a:r>
            <a:r>
              <a:rPr lang="en-US" baseline="0" dirty="0" smtClean="0"/>
              <a:t> base </a:t>
            </a:r>
            <a:r>
              <a:rPr lang="en-US" baseline="0" dirty="0" err="1" smtClean="0"/>
              <a:t>all’identita</a:t>
            </a:r>
            <a:r>
              <a:rPr lang="en-US" baseline="0" dirty="0" smtClean="0"/>
              <a:t>’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Poiche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stessa</a:t>
            </a:r>
            <a:r>
              <a:rPr lang="en-US" baseline="0" dirty="0" smtClean="0"/>
              <a:t> persona </a:t>
            </a:r>
            <a:r>
              <a:rPr lang="en-US" baseline="0" dirty="0" err="1" smtClean="0"/>
              <a:t>agisce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univocamente</a:t>
            </a:r>
            <a:r>
              <a:rPr lang="en-US" baseline="0" dirty="0" smtClean="0"/>
              <a:t>, o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sempre</a:t>
            </a:r>
            <a:r>
              <a:rPr lang="en-US" baseline="0" dirty="0" smtClean="0"/>
              <a:t> o dice </a:t>
            </a:r>
            <a:r>
              <a:rPr lang="en-US" baseline="0" dirty="0" err="1" smtClean="0"/>
              <a:t>sempre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’, per </a:t>
            </a:r>
            <a:r>
              <a:rPr lang="en-US" baseline="0" dirty="0" err="1" smtClean="0"/>
              <a:t>evitare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classificatore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degeneri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re-</a:t>
            </a:r>
            <a:r>
              <a:rPr lang="en-US" baseline="0" dirty="0" err="1" smtClean="0"/>
              <a:t>identificazione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ovvero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riconosca</a:t>
            </a:r>
            <a:r>
              <a:rPr lang="en-US" baseline="0" dirty="0" smtClean="0"/>
              <a:t> la persona </a:t>
            </a:r>
            <a:r>
              <a:rPr lang="en-US" baseline="0" dirty="0" err="1" smtClean="0"/>
              <a:t>specifica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invece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classe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’/</a:t>
            </a:r>
            <a:r>
              <a:rPr lang="en-US" baseline="0" dirty="0" err="1" smtClean="0"/>
              <a:t>menzogna</a:t>
            </a:r>
            <a:r>
              <a:rPr lang="en-US" baseline="0" dirty="0" smtClean="0"/>
              <a:t>), </a:t>
            </a:r>
            <a:r>
              <a:rPr lang="en-US" baseline="0" dirty="0" err="1" smtClean="0"/>
              <a:t>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stessi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non </a:t>
            </a:r>
            <a:r>
              <a:rPr lang="en-US" baseline="0" dirty="0" err="1" smtClean="0"/>
              <a:t>appaiono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</a:t>
            </a:r>
            <a:r>
              <a:rPr lang="en-US" baseline="0" dirty="0" smtClean="0"/>
              <a:t> train set.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D: Cross-validation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101048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57361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Risultato</a:t>
            </a:r>
            <a:r>
              <a:rPr lang="en-US" dirty="0" smtClean="0"/>
              <a:t> in </a:t>
            </a:r>
            <a:r>
              <a:rPr lang="en-US" dirty="0" err="1" smtClean="0"/>
              <a:t>linea</a:t>
            </a:r>
            <a:r>
              <a:rPr lang="en-US" baseline="0" dirty="0" smtClean="0"/>
              <a:t> con lo </a:t>
            </a:r>
            <a:r>
              <a:rPr lang="en-US" baseline="0" dirty="0" err="1" smtClean="0"/>
              <a:t>stato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dell’arte</a:t>
            </a:r>
            <a:r>
              <a:rPr lang="en-US" baseline="0" dirty="0" smtClean="0"/>
              <a:t>, ma </a:t>
            </a:r>
            <a:r>
              <a:rPr lang="en-US" baseline="0" dirty="0" err="1" smtClean="0"/>
              <a:t>siamo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sicuri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poterlo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migliorare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futuro</a:t>
            </a:r>
            <a:r>
              <a:rPr lang="en-US" baseline="0" dirty="0" smtClean="0"/>
              <a:t>, ad </a:t>
            </a:r>
            <a:r>
              <a:rPr lang="en-US" baseline="0" dirty="0" err="1" smtClean="0"/>
              <a:t>esempio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implementando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seguenti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idee</a:t>
            </a:r>
            <a:r>
              <a:rPr lang="en-US" baseline="0" dirty="0" smtClean="0"/>
              <a:t>: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18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32073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Estrarre</a:t>
            </a:r>
            <a:r>
              <a:rPr lang="en-US" dirty="0" smtClean="0"/>
              <a:t> le </a:t>
            </a:r>
            <a:r>
              <a:rPr lang="en-US" dirty="0" err="1" smtClean="0"/>
              <a:t>informazioni</a:t>
            </a:r>
            <a:r>
              <a:rPr lang="en-US" dirty="0" smtClean="0"/>
              <a:t> </a:t>
            </a:r>
            <a:r>
              <a:rPr lang="en-US" dirty="0" err="1" smtClean="0"/>
              <a:t>temporali</a:t>
            </a:r>
            <a:r>
              <a:rPr lang="en-US" dirty="0" smtClean="0"/>
              <a:t> per </a:t>
            </a:r>
            <a:r>
              <a:rPr lang="en-US" dirty="0" err="1" smtClean="0"/>
              <a:t>trovare</a:t>
            </a:r>
            <a:r>
              <a:rPr lang="en-US" dirty="0" smtClean="0"/>
              <a:t> pattern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basati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durata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sull’evoluzione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AU, </a:t>
            </a:r>
            <a:r>
              <a:rPr lang="en-US" baseline="0" dirty="0" err="1" smtClean="0"/>
              <a:t>utilizzando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LSTM.</a:t>
            </a:r>
          </a:p>
          <a:p>
            <a:r>
              <a:rPr lang="en-US" baseline="0" dirty="0" smtClean="0"/>
              <a:t>E </a:t>
            </a:r>
            <a:r>
              <a:rPr lang="en-US" baseline="0" dirty="0" err="1" smtClean="0"/>
              <a:t>altri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indicatori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smtClean="0"/>
              <a:t>menzogne</a:t>
            </a:r>
            <a:r>
              <a:rPr lang="en-US" baseline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98284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Inizialmente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esporro</a:t>
            </a:r>
            <a:r>
              <a:rPr lang="en-US" baseline="0" dirty="0" smtClean="0"/>
              <a:t>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74311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21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95757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L’obiettivo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questa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tesi</a:t>
            </a:r>
            <a:r>
              <a:rPr lang="en-US" baseline="0" dirty="0" smtClean="0"/>
              <a:t> </a:t>
            </a:r>
            <a:r>
              <a:rPr lang="en-US" baseline="0" dirty="0" smtClean="0"/>
              <a:t>e</a:t>
            </a:r>
            <a:r>
              <a:rPr lang="en-US" baseline="0" dirty="0" smtClean="0"/>
              <a:t>’ </a:t>
            </a:r>
            <a:r>
              <a:rPr lang="en-US" baseline="0" dirty="0" err="1" smtClean="0"/>
              <a:t>classificare</a:t>
            </a:r>
            <a:r>
              <a:rPr lang="en-US" baseline="0" dirty="0" smtClean="0"/>
              <a:t> </a:t>
            </a:r>
            <a:r>
              <a:rPr lang="en-US" baseline="0" dirty="0" smtClean="0"/>
              <a:t>video in cui </a:t>
            </a:r>
            <a:r>
              <a:rPr lang="en-US" baseline="0" dirty="0" err="1" smtClean="0"/>
              <a:t>appaiono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dicono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bugie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’, in </a:t>
            </a:r>
            <a:r>
              <a:rPr lang="en-US" baseline="0" dirty="0" err="1" smtClean="0"/>
              <a:t>particolare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analizzandone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movimenti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muscoli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facciali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75801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dirty="0" smtClean="0"/>
              <a:t> tale </a:t>
            </a:r>
            <a:r>
              <a:rPr lang="en-US" dirty="0" err="1" smtClean="0"/>
              <a:t>tecnologia</a:t>
            </a:r>
            <a:r>
              <a:rPr lang="en-US" dirty="0" smtClean="0"/>
              <a:t> </a:t>
            </a:r>
            <a:r>
              <a:rPr lang="en-US" dirty="0" err="1" smtClean="0"/>
              <a:t>potrebbe</a:t>
            </a:r>
            <a:r>
              <a:rPr lang="en-US" dirty="0" smtClean="0"/>
              <a:t> </a:t>
            </a:r>
            <a:r>
              <a:rPr lang="en-US" dirty="0" err="1" smtClean="0"/>
              <a:t>essere</a:t>
            </a:r>
            <a:r>
              <a:rPr lang="en-US" dirty="0" smtClean="0"/>
              <a:t> </a:t>
            </a:r>
            <a:r>
              <a:rPr lang="en-US" dirty="0" err="1" smtClean="0"/>
              <a:t>utilizzata</a:t>
            </a:r>
            <a:r>
              <a:rPr lang="en-US" baseline="0" dirty="0" smtClean="0"/>
              <a:t> per:</a:t>
            </a:r>
            <a:endParaRPr lang="en-US" dirty="0" smtClean="0"/>
          </a:p>
          <a:p>
            <a:r>
              <a:rPr lang="en-US" baseline="0" dirty="0" err="1" smtClean="0"/>
              <a:t>Effettuare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controlli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sicurezza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aereoporti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stazioni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treno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Per </a:t>
            </a:r>
            <a:r>
              <a:rPr lang="en-US" baseline="0" dirty="0" err="1" smtClean="0"/>
              <a:t>aiutare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polizia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nell’interrogazione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criminali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sospettati</a:t>
            </a:r>
            <a:endParaRPr lang="en-US" baseline="0" dirty="0" smtClean="0"/>
          </a:p>
          <a:p>
            <a:r>
              <a:rPr lang="en-US" baseline="0" dirty="0" err="1" smtClean="0"/>
              <a:t>Analizzare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discorsi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candidati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ruoli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politici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24447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letteratura</a:t>
            </a:r>
            <a:r>
              <a:rPr lang="en-US" dirty="0" smtClean="0"/>
              <a:t> </a:t>
            </a:r>
            <a:r>
              <a:rPr lang="en-US" dirty="0" err="1" smtClean="0"/>
              <a:t>fornisce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diversi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metodi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capire</a:t>
            </a:r>
            <a:r>
              <a:rPr lang="en-US" baseline="0" dirty="0" smtClean="0"/>
              <a:t> se un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o dice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’, </a:t>
            </a:r>
          </a:p>
          <a:p>
            <a:r>
              <a:rPr lang="en-US" baseline="0" dirty="0" err="1" smtClean="0"/>
              <a:t>alcuni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invasivi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cioe</a:t>
            </a:r>
            <a:r>
              <a:rPr lang="en-US" baseline="0" dirty="0" smtClean="0"/>
              <a:t>’ in cui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essere</a:t>
            </a:r>
            <a:r>
              <a:rPr lang="en-US" baseline="0" dirty="0" smtClean="0"/>
              <a:t> </a:t>
            </a:r>
            <a:r>
              <a:rPr lang="en-US" baseline="0" dirty="0" smtClean="0"/>
              <a:t>a </a:t>
            </a:r>
            <a:r>
              <a:rPr lang="en-US" baseline="0" dirty="0" err="1" smtClean="0"/>
              <a:t>conoscenza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cio</a:t>
            </a:r>
            <a:r>
              <a:rPr lang="en-US" baseline="0" dirty="0" smtClean="0"/>
              <a:t>’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accade</a:t>
            </a:r>
            <a:r>
              <a:rPr lang="en-US" baseline="0" dirty="0" smtClean="0"/>
              <a:t>, </a:t>
            </a:r>
            <a:r>
              <a:rPr lang="en-US" baseline="0" dirty="0" smtClean="0"/>
              <a:t>come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poligrafo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l’EGG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altri</a:t>
            </a:r>
            <a:r>
              <a:rPr lang="en-US" baseline="0" dirty="0" smtClean="0"/>
              <a:t> non invasive come….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22866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Come </a:t>
            </a:r>
            <a:r>
              <a:rPr lang="en-US" baseline="0" dirty="0" err="1" smtClean="0"/>
              <a:t>potete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figura</a:t>
            </a:r>
            <a:r>
              <a:rPr lang="en-US" baseline="0" dirty="0" smtClean="0"/>
              <a:t>, le AU </a:t>
            </a:r>
            <a:r>
              <a:rPr lang="en-US" baseline="0" dirty="0" err="1" smtClean="0"/>
              <a:t>hanno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codice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univoco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accompagnato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dall’intensita</a:t>
            </a:r>
            <a:r>
              <a:rPr lang="en-US" baseline="0" dirty="0" smtClean="0"/>
              <a:t>’ del </a:t>
            </a:r>
            <a:r>
              <a:rPr lang="en-US" baseline="0" dirty="0" err="1" smtClean="0"/>
              <a:t>movimento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</a:t>
            </a:r>
            <a:r>
              <a:rPr lang="en-US" baseline="0" dirty="0" smtClean="0"/>
              <a:t> da A ad E.</a:t>
            </a:r>
          </a:p>
          <a:p>
            <a:pPr marL="0" indent="0">
              <a:buFontTx/>
              <a:buNone/>
            </a:pPr>
            <a:r>
              <a:rPr lang="en-US" baseline="0" dirty="0" err="1" smtClean="0"/>
              <a:t>Questo</a:t>
            </a:r>
            <a:r>
              <a:rPr lang="en-US" baseline="0" dirty="0" smtClean="0"/>
              <a:t> e’ un </a:t>
            </a:r>
            <a:r>
              <a:rPr lang="en-US" baseline="0" dirty="0" err="1" smtClean="0"/>
              <a:t>metodo</a:t>
            </a:r>
            <a:r>
              <a:rPr lang="en-US" baseline="0" dirty="0" smtClean="0"/>
              <a:t> non </a:t>
            </a:r>
            <a:r>
              <a:rPr lang="en-US" baseline="0" dirty="0" err="1" smtClean="0"/>
              <a:t>invasivo</a:t>
            </a:r>
            <a:r>
              <a:rPr lang="en-US" baseline="0" dirty="0" smtClean="0"/>
              <a:t>, e </a:t>
            </a:r>
            <a:r>
              <a:rPr lang="en-US" baseline="0" dirty="0" err="1" smtClean="0"/>
              <a:t>richiede</a:t>
            </a:r>
            <a:r>
              <a:rPr lang="en-US" baseline="0" dirty="0" smtClean="0"/>
              <a:t> solo </a:t>
            </a:r>
            <a:r>
              <a:rPr lang="en-US" baseline="0" dirty="0" err="1" smtClean="0"/>
              <a:t>l’utilizzo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telecamera</a:t>
            </a:r>
            <a:r>
              <a:rPr lang="en-US" baseline="0" dirty="0" smtClean="0"/>
              <a:t> RGB.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23487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Prendere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video in cui I </a:t>
            </a:r>
            <a:r>
              <a:rPr lang="en-US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mentono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dicono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 </a:t>
            </a:r>
            <a:r>
              <a:rPr lang="en-US" baseline="0" dirty="0" err="1" smtClean="0"/>
              <a:t>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estrarre</a:t>
            </a:r>
            <a:r>
              <a:rPr lang="en-US" baseline="0" dirty="0" smtClean="0"/>
              <a:t> le AU </a:t>
            </a:r>
            <a:r>
              <a:rPr lang="en-US" baseline="0" dirty="0" err="1" smtClean="0"/>
              <a:t>analizzando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facce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assumendo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persona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combinazioni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frequenze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differenti</a:t>
            </a:r>
            <a:r>
              <a:rPr lang="en-US" baseline="0" dirty="0" smtClean="0"/>
              <a:t> di AU da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dice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22313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Ad alto </a:t>
            </a:r>
            <a:r>
              <a:rPr lang="en-US" baseline="0" dirty="0" err="1" smtClean="0"/>
              <a:t>livello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nostro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funziona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modo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Landmark: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punti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riferimento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del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volto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 come ad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contorno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della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bocca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degli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occhi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 o del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viso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Features: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Insieme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dati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che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caratterizzano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informazioni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derivanti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dall’immagine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8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172319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err="1" smtClean="0"/>
              <a:t>Nella</a:t>
            </a:r>
            <a:r>
              <a:rPr lang="en-US" baseline="0" dirty="0" smtClean="0"/>
              <a:t> prima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utlilizziamo</a:t>
            </a:r>
            <a:r>
              <a:rPr lang="en-US" baseline="0" dirty="0" smtClean="0"/>
              <a:t> CEN: </a:t>
            </a:r>
            <a:r>
              <a:rPr lang="en-US" baseline="0" dirty="0" err="1" smtClean="0"/>
              <a:t>Presa</a:t>
            </a:r>
            <a:r>
              <a:rPr lang="en-US" baseline="0" dirty="0" smtClean="0"/>
              <a:t> in input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dell’immagine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otteniamo</a:t>
            </a:r>
            <a:r>
              <a:rPr lang="en-US" baseline="0" dirty="0" smtClean="0"/>
              <a:t> in output la </a:t>
            </a:r>
            <a:r>
              <a:rPr lang="en-US" baseline="0" dirty="0" err="1" smtClean="0"/>
              <a:t>posizione</a:t>
            </a:r>
            <a:r>
              <a:rPr lang="en-US" baseline="0" dirty="0" smtClean="0"/>
              <a:t> di un </a:t>
            </a:r>
            <a:r>
              <a:rPr lang="en-US" baseline="0" dirty="0" err="1" smtClean="0"/>
              <a:t>singolo</a:t>
            </a:r>
            <a:r>
              <a:rPr lang="en-US" baseline="0" dirty="0" smtClean="0"/>
              <a:t> landmark, </a:t>
            </a:r>
            <a:r>
              <a:rPr lang="en-US" baseline="0" dirty="0" err="1" smtClean="0"/>
              <a:t>indipendentemente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altri</a:t>
            </a:r>
            <a:r>
              <a:rPr lang="en-US" baseline="0" dirty="0" smtClean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Nella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utilizziamo</a:t>
            </a:r>
            <a:r>
              <a:rPr lang="en-US" baseline="0" dirty="0" smtClean="0"/>
              <a:t> un CLM per </a:t>
            </a:r>
            <a:r>
              <a:rPr lang="en-US" baseline="0" dirty="0" err="1" smtClean="0"/>
              <a:t>adatta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simultaneamente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posizione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tutti</a:t>
            </a:r>
            <a:r>
              <a:rPr lang="en-US" baseline="0" dirty="0" smtClean="0"/>
              <a:t> I landmark.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Constrained Local Model: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classe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metodi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per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localizzare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un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insieme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punti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un’immagine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vincolati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una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forma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modello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statistica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).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246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4811D-486D-461A-B107-6F0D162538D5}" type="datetime1">
              <a:rPr lang="it-IT" altLang="it-IT"/>
              <a:pPr>
                <a:defRPr/>
              </a:pPr>
              <a:t>15/01/19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BCFEF54-2A48-4760-B0BD-A71091979AE4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68558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4E83E3-9036-47AC-A44A-4177237B58F0}" type="datetime1">
              <a:rPr lang="it-IT" altLang="it-IT"/>
              <a:pPr>
                <a:defRPr/>
              </a:pPr>
              <a:t>15/01/19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0047FD6-88A3-4BBF-8EE1-264368D400FF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6796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04150C-06DA-4B53-866C-CA322FFA4C1E}" type="datetime1">
              <a:rPr lang="it-IT" altLang="it-IT"/>
              <a:pPr>
                <a:defRPr/>
              </a:pPr>
              <a:t>15/01/19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AA031AA-3B95-47C2-B986-74EB691A01F6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76317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5EDCE-8BEC-423A-832A-CA72E25BB0B8}" type="datetime1">
              <a:rPr lang="it-IT" altLang="it-IT"/>
              <a:pPr>
                <a:defRPr/>
              </a:pPr>
              <a:t>15/01/19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7BC612DC-FCCB-4197-9D5A-478F1F3D6510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78262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92EC3E-F89A-4A6A-96F9-B76D5C6561B8}" type="datetime1">
              <a:rPr lang="it-IT" altLang="it-IT"/>
              <a:pPr>
                <a:defRPr/>
              </a:pPr>
              <a:t>15/01/19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22D9AAA-C693-4799-9A21-894A6B6830B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15153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79E087-FC4F-4F56-8367-F07AA807F4B2}" type="datetime1">
              <a:rPr lang="it-IT" altLang="it-IT"/>
              <a:pPr>
                <a:defRPr/>
              </a:pPr>
              <a:t>15/01/19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E0E3056-DEFC-4CF3-9905-FABC7FE50DB1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55488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30D388-5B29-4126-AC54-A0FD22452F77}" type="datetime1">
              <a:rPr lang="it-IT" altLang="it-IT"/>
              <a:pPr>
                <a:defRPr/>
              </a:pPr>
              <a:t>15/01/19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74671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DFAE6B-C81A-46E6-A48A-8E14BB65AC90}" type="datetime1">
              <a:rPr lang="it-IT" altLang="it-IT"/>
              <a:pPr>
                <a:defRPr/>
              </a:pPr>
              <a:t>15/01/19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3BB1B77-E563-4241-9838-BC403B1B6688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22653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1D720E-D8E6-431C-8AFF-6EA57AD58F34}" type="datetime1">
              <a:rPr lang="it-IT" altLang="it-IT"/>
              <a:pPr>
                <a:defRPr/>
              </a:pPr>
              <a:t>15/01/19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70459BF-2520-4954-B3AF-F754A4D6E62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3255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9553BD-7364-44D9-A9A0-938E4A93DED6}" type="datetime1">
              <a:rPr lang="it-IT" altLang="it-IT"/>
              <a:pPr>
                <a:defRPr/>
              </a:pPr>
              <a:t>15/01/19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xmlns="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3EF6F23-C562-4F3B-9CF3-ADA437569AE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44848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xmlns="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E8F1EE-4340-48A5-B994-C3EBF40811D6}" type="datetime1">
              <a:rPr lang="it-IT" altLang="it-IT"/>
              <a:pPr>
                <a:defRPr/>
              </a:pPr>
              <a:t>15/01/19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86699BD1-C124-435D-82FD-D7F1E84D3433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1336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xmlns="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DDE939-F12B-4313-8986-1D19EC2F13AC}" type="datetime1">
              <a:rPr lang="it-IT" altLang="it-IT"/>
              <a:pPr>
                <a:defRPr/>
              </a:pPr>
              <a:t>15/01/19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xmlns="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B9D0E64-0C6C-41EF-B116-39664D9D5AD7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0103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E798C5-49A6-4454-AB28-06523AEB90BC}" type="datetime1">
              <a:rPr lang="it-IT" altLang="it-IT"/>
              <a:pPr>
                <a:defRPr/>
              </a:pPr>
              <a:t>15/01/19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7352CAC7-0F05-439A-A705-8A037CF0DF3B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2221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3A8EB0-505B-4560-885C-747EAAAEEB8E}" type="datetime1">
              <a:rPr lang="it-IT" altLang="it-IT"/>
              <a:pPr>
                <a:defRPr/>
              </a:pPr>
              <a:t>15/01/19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656DF81-EB0F-4E87-9AD3-AEF8346176C3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7263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xmlns="" id="{33D257D8-5DC4-496A-B549-2D094B51090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xmlns="" id="{F29AF15B-B57D-42E2-9922-6F933E2128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</p:grp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stile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gli stili del testo dello schema</a:t>
            </a:r>
          </a:p>
          <a:p>
            <a:pPr lvl="1"/>
            <a:r>
              <a:rPr lang="it-IT" altLang="it-IT" smtClean="0"/>
              <a:t>Secondo livello</a:t>
            </a:r>
          </a:p>
          <a:p>
            <a:pPr lvl="2"/>
            <a:r>
              <a:rPr lang="it-IT" altLang="it-IT" smtClean="0"/>
              <a:t>Terzo livello</a:t>
            </a:r>
          </a:p>
          <a:p>
            <a:pPr lvl="3"/>
            <a:r>
              <a:rPr lang="it-IT" altLang="it-IT" smtClean="0"/>
              <a:t>Quarto livello</a:t>
            </a:r>
          </a:p>
          <a:p>
            <a:pPr lvl="4"/>
            <a:r>
              <a:rPr lang="it-IT" altLang="it-IT" smtClean="0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xmlns="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AF3C24D0-4835-4595-92AB-691CE84E783C}" type="datetime1">
              <a:rPr lang="it-IT" altLang="it-IT"/>
              <a:pPr>
                <a:defRPr/>
              </a:pPr>
              <a:t>15/01/19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xmlns="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xmlns="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003CCC9-0827-4905-9AB2-E29909038FD8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gif"/><Relationship Id="rId5" Type="http://schemas.openxmlformats.org/officeDocument/2006/relationships/image" Target="../media/image18.gif"/><Relationship Id="rId6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/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>
              <a:solidFill>
                <a:schemeClr val="bg1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247900" y="409575"/>
            <a:ext cx="6096000" cy="581025"/>
          </a:xfrm>
        </p:spPr>
        <p:txBody>
          <a:bodyPr anchor="t"/>
          <a:lstStyle/>
          <a:p>
            <a:pPr algn="l" eaLnBrk="1" hangingPunct="1"/>
            <a:r>
              <a:rPr lang="it-IT" altLang="it-IT" sz="2400" dirty="0" smtClean="0">
                <a:solidFill>
                  <a:schemeClr val="bg1"/>
                </a:solidFill>
              </a:rPr>
              <a:t>Deception Detection using Facial Action Units</a:t>
            </a:r>
          </a:p>
        </p:txBody>
      </p:sp>
      <p:grpSp>
        <p:nvGrpSpPr>
          <p:cNvPr id="4100" name="Group 17"/>
          <p:cNvGrpSpPr>
            <a:grpSpLocks/>
          </p:cNvGrpSpPr>
          <p:nvPr/>
        </p:nvGrpSpPr>
        <p:grpSpPr bwMode="auto">
          <a:xfrm>
            <a:off x="0" y="2759075"/>
            <a:ext cx="9145588" cy="4098925"/>
            <a:chOff x="0" y="1738"/>
            <a:chExt cx="5761" cy="2582"/>
          </a:xfrm>
        </p:grpSpPr>
        <p:pic>
          <p:nvPicPr>
            <p:cNvPr id="4102" name="Picture 15" descr="Fondin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3" name="Picture 13" descr="logo +marchi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4" name="Picture 16" descr="fasci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0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247900" y="4868863"/>
            <a:ext cx="6427788" cy="1319212"/>
          </a:xfrm>
        </p:spPr>
        <p:txBody>
          <a:bodyPr/>
          <a:lstStyle/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Candidato: Orfanelli Emanuele</a:t>
            </a:r>
          </a:p>
          <a:p>
            <a:pPr algn="l" eaLnBrk="1" hangingPunct="1"/>
            <a:endParaRPr lang="it-IT" altLang="it-IT" sz="1800" dirty="0" smtClean="0">
              <a:solidFill>
                <a:schemeClr val="bg1"/>
              </a:solidFill>
            </a:endParaRPr>
          </a:p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Relatore: Luigi Cinque                </a:t>
            </a:r>
          </a:p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Correlatore: Danilo Avola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Allineamento</a:t>
            </a:r>
            <a:r>
              <a:rPr lang="en-US" dirty="0" smtClean="0"/>
              <a:t> e </a:t>
            </a:r>
            <a:r>
              <a:rPr lang="en-US" dirty="0" err="1" smtClean="0"/>
              <a:t>Mascheramento</a:t>
            </a:r>
            <a:endParaRPr lang="en-US" dirty="0"/>
          </a:p>
          <a:p>
            <a:pPr lvl="1"/>
            <a:r>
              <a:rPr lang="en-US" dirty="0" smtClean="0"/>
              <a:t>Per </a:t>
            </a:r>
            <a:r>
              <a:rPr lang="en-US" dirty="0" err="1" smtClean="0"/>
              <a:t>facilitare</a:t>
            </a:r>
            <a:r>
              <a:rPr lang="en-US" dirty="0" smtClean="0"/>
              <a:t> </a:t>
            </a:r>
            <a:r>
              <a:rPr lang="en-US" dirty="0" err="1" smtClean="0"/>
              <a:t>l’estrazione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 </a:t>
            </a:r>
            <a:r>
              <a:rPr lang="en-US" dirty="0" err="1" smtClean="0"/>
              <a:t>conviene</a:t>
            </a:r>
            <a:r>
              <a:rPr lang="en-US" dirty="0" smtClean="0"/>
              <a:t> </a:t>
            </a:r>
            <a:r>
              <a:rPr lang="en-US" dirty="0" err="1" smtClean="0"/>
              <a:t>allineare</a:t>
            </a:r>
            <a:r>
              <a:rPr lang="en-US" dirty="0" smtClean="0"/>
              <a:t> </a:t>
            </a:r>
            <a:r>
              <a:rPr lang="en-US" dirty="0" err="1" smtClean="0"/>
              <a:t>l’immagine</a:t>
            </a:r>
            <a:r>
              <a:rPr lang="en-US" dirty="0" smtClean="0"/>
              <a:t> ad </a:t>
            </a:r>
            <a:r>
              <a:rPr lang="en-US" dirty="0" err="1" smtClean="0"/>
              <a:t>una</a:t>
            </a:r>
            <a:r>
              <a:rPr lang="en-US" dirty="0" smtClean="0"/>
              <a:t> frame di </a:t>
            </a:r>
            <a:r>
              <a:rPr lang="en-US" dirty="0" err="1" smtClean="0"/>
              <a:t>riferimento</a:t>
            </a:r>
            <a:r>
              <a:rPr lang="en-US" dirty="0" smtClean="0"/>
              <a:t> </a:t>
            </a:r>
            <a:r>
              <a:rPr lang="en-US" dirty="0" err="1" smtClean="0"/>
              <a:t>frontale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err="1" smtClean="0"/>
              <a:t>Mascheramento</a:t>
            </a:r>
            <a:r>
              <a:rPr lang="en-US" dirty="0" smtClean="0"/>
              <a:t> </a:t>
            </a:r>
            <a:r>
              <a:rPr lang="en-US" dirty="0" err="1" smtClean="0"/>
              <a:t>rimuove</a:t>
            </a:r>
            <a:r>
              <a:rPr lang="en-US" dirty="0" smtClean="0"/>
              <a:t> </a:t>
            </a:r>
            <a:r>
              <a:rPr lang="en-US" dirty="0" err="1" smtClean="0"/>
              <a:t>tutte</a:t>
            </a:r>
            <a:r>
              <a:rPr lang="en-US" dirty="0" smtClean="0"/>
              <a:t> le </a:t>
            </a:r>
            <a:r>
              <a:rPr lang="en-US" dirty="0" err="1" smtClean="0"/>
              <a:t>informazioni</a:t>
            </a:r>
            <a:r>
              <a:rPr lang="en-US" dirty="0" smtClean="0"/>
              <a:t> non </a:t>
            </a:r>
            <a:r>
              <a:rPr lang="en-US" dirty="0" err="1" smtClean="0"/>
              <a:t>necessarie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Otteniamo</a:t>
            </a:r>
            <a:r>
              <a:rPr lang="en-US" dirty="0" smtClean="0"/>
              <a:t> </a:t>
            </a:r>
            <a:r>
              <a:rPr lang="en-US" dirty="0" err="1" smtClean="0"/>
              <a:t>un’immagine</a:t>
            </a:r>
            <a:r>
              <a:rPr lang="en-US" dirty="0" smtClean="0"/>
              <a:t> di 112x112 pixel.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15/01/19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10</a:t>
            </a:fld>
            <a:endParaRPr lang="it-IT" altLang="it-I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565533"/>
            <a:ext cx="4824536" cy="202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2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Appearance Features:</a:t>
            </a:r>
          </a:p>
          <a:p>
            <a:pPr lvl="1"/>
            <a:r>
              <a:rPr lang="en-US" dirty="0" err="1" smtClean="0"/>
              <a:t>Orientamento</a:t>
            </a:r>
            <a:r>
              <a:rPr lang="en-US" dirty="0" smtClean="0"/>
              <a:t> e </a:t>
            </a:r>
            <a:r>
              <a:rPr lang="en-US" dirty="0" err="1" smtClean="0"/>
              <a:t>graduazione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colori</a:t>
            </a:r>
            <a:r>
              <a:rPr lang="en-US" dirty="0" smtClean="0"/>
              <a:t> come </a:t>
            </a:r>
            <a:r>
              <a:rPr lang="en-US" dirty="0" err="1" smtClean="0"/>
              <a:t>Istogramma</a:t>
            </a:r>
            <a:r>
              <a:rPr lang="en-US" dirty="0" smtClean="0"/>
              <a:t> di </a:t>
            </a:r>
            <a:r>
              <a:rPr lang="en-US" dirty="0" err="1" smtClean="0"/>
              <a:t>Gradienti</a:t>
            </a:r>
            <a:r>
              <a:rPr lang="en-US" dirty="0" smtClean="0"/>
              <a:t> </a:t>
            </a:r>
            <a:r>
              <a:rPr lang="en-US" dirty="0" err="1" smtClean="0"/>
              <a:t>Orientati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Principal Component Analysis per un </a:t>
            </a:r>
            <a:r>
              <a:rPr lang="en-US" dirty="0" err="1" smtClean="0"/>
              <a:t>vettore</a:t>
            </a:r>
            <a:r>
              <a:rPr lang="en-US" dirty="0" smtClean="0"/>
              <a:t> di 1379 features.</a:t>
            </a:r>
          </a:p>
          <a:p>
            <a:r>
              <a:rPr lang="en-US" dirty="0" smtClean="0"/>
              <a:t>Geometry Features:</a:t>
            </a:r>
          </a:p>
          <a:p>
            <a:pPr lvl="1"/>
            <a:r>
              <a:rPr lang="en-US" dirty="0" err="1" smtClean="0"/>
              <a:t>Derivanti</a:t>
            </a:r>
            <a:r>
              <a:rPr lang="en-US" dirty="0" smtClean="0"/>
              <a:t> </a:t>
            </a:r>
            <a:r>
              <a:rPr lang="en-US" dirty="0" err="1" smtClean="0"/>
              <a:t>dalla</a:t>
            </a:r>
            <a:r>
              <a:rPr lang="en-US" dirty="0" smtClean="0"/>
              <a:t> </a:t>
            </a:r>
            <a:r>
              <a:rPr lang="en-US" dirty="0" err="1" smtClean="0"/>
              <a:t>posizione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landmark e </a:t>
            </a:r>
            <a:r>
              <a:rPr lang="en-US" dirty="0" err="1" smtClean="0"/>
              <a:t>dai</a:t>
            </a:r>
            <a:r>
              <a:rPr lang="en-US" dirty="0" smtClean="0"/>
              <a:t> </a:t>
            </a:r>
            <a:r>
              <a:rPr lang="en-US" dirty="0" err="1" smtClean="0"/>
              <a:t>parametri</a:t>
            </a:r>
            <a:r>
              <a:rPr lang="en-US" dirty="0" smtClean="0"/>
              <a:t> del Constrained Local Model.</a:t>
            </a:r>
          </a:p>
          <a:p>
            <a:r>
              <a:rPr lang="en-US" dirty="0" err="1" smtClean="0"/>
              <a:t>Totale</a:t>
            </a:r>
            <a:r>
              <a:rPr lang="en-US" dirty="0" smtClean="0"/>
              <a:t> di </a:t>
            </a:r>
            <a:r>
              <a:rPr lang="is-IS" dirty="0" smtClean="0"/>
              <a:t>1606 features che definiscono la faccia.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15/01/19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11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7453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Action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Identificare</a:t>
            </a:r>
            <a:r>
              <a:rPr lang="en-US" dirty="0" smtClean="0"/>
              <a:t> le </a:t>
            </a:r>
            <a:r>
              <a:rPr lang="en-US" dirty="0" err="1" smtClean="0"/>
              <a:t>occorrenze</a:t>
            </a:r>
            <a:r>
              <a:rPr lang="en-US" dirty="0" smtClean="0"/>
              <a:t> e le </a:t>
            </a:r>
            <a:r>
              <a:rPr lang="en-US" dirty="0" err="1" smtClean="0"/>
              <a:t>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Action Units:</a:t>
            </a:r>
          </a:p>
          <a:p>
            <a:pPr lvl="1"/>
            <a:r>
              <a:rPr lang="en-US" dirty="0" smtClean="0"/>
              <a:t>Per le </a:t>
            </a:r>
            <a:r>
              <a:rPr lang="en-US" i="1" dirty="0" err="1"/>
              <a:t>occorrenze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 Multiclass </a:t>
            </a:r>
            <a:r>
              <a:rPr lang="en-US" dirty="0"/>
              <a:t>Support Vector </a:t>
            </a:r>
            <a:r>
              <a:rPr lang="en-US" dirty="0" smtClean="0"/>
              <a:t>Machine.</a:t>
            </a:r>
            <a:endParaRPr lang="en-US" dirty="0"/>
          </a:p>
          <a:p>
            <a:pPr lvl="1"/>
            <a:r>
              <a:rPr lang="en-US" dirty="0" smtClean="0"/>
              <a:t>Per le </a:t>
            </a:r>
            <a:r>
              <a:rPr lang="en-US" i="1" dirty="0" err="1" smtClean="0"/>
              <a:t>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AU Support </a:t>
            </a:r>
            <a:r>
              <a:rPr lang="en-US" dirty="0"/>
              <a:t>Vector Regression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15/01/19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9768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  <a:r>
              <a:rPr lang="en-US" dirty="0" smtClean="0"/>
              <a:t>per Action Unit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SVM </a:t>
            </a:r>
            <a:r>
              <a:rPr lang="en-US" dirty="0" err="1" smtClean="0"/>
              <a:t>allenati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dataset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consistono</a:t>
            </a:r>
            <a:r>
              <a:rPr lang="en-US" dirty="0" smtClean="0"/>
              <a:t> in video di </a:t>
            </a:r>
            <a:r>
              <a:rPr lang="en-US" dirty="0" err="1" smtClean="0"/>
              <a:t>persone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mostrano</a:t>
            </a:r>
            <a:r>
              <a:rPr lang="en-US" dirty="0" smtClean="0"/>
              <a:t> </a:t>
            </a:r>
            <a:r>
              <a:rPr lang="en-US" dirty="0" err="1" smtClean="0"/>
              <a:t>risposte</a:t>
            </a:r>
            <a:r>
              <a:rPr lang="en-US" dirty="0" smtClean="0"/>
              <a:t> emotive.</a:t>
            </a:r>
          </a:p>
          <a:p>
            <a:r>
              <a:rPr lang="en-US" dirty="0" err="1" smtClean="0"/>
              <a:t>Occorrenze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AUs </a:t>
            </a:r>
            <a:r>
              <a:rPr lang="en-US" dirty="0" err="1" smtClean="0"/>
              <a:t>nei</a:t>
            </a:r>
            <a:r>
              <a:rPr lang="en-US" dirty="0" smtClean="0"/>
              <a:t> video </a:t>
            </a:r>
            <a:r>
              <a:rPr lang="en-US" dirty="0" err="1" smtClean="0"/>
              <a:t>sono</a:t>
            </a:r>
            <a:r>
              <a:rPr lang="en-US" dirty="0" smtClean="0"/>
              <a:t>  annotate.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15/01/19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13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096325"/>
            <a:ext cx="6455207" cy="12567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183" y="4339644"/>
            <a:ext cx="6447046" cy="12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7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Riconoscimento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Action </a:t>
            </a:r>
            <a:r>
              <a:rPr lang="en-US" dirty="0" smtClean="0"/>
              <a:t>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Possiamo</a:t>
            </a:r>
            <a:r>
              <a:rPr lang="en-US" dirty="0" smtClean="0"/>
              <a:t> </a:t>
            </a:r>
            <a:r>
              <a:rPr lang="en-US" dirty="0" err="1" smtClean="0"/>
              <a:t>riconoscere</a:t>
            </a:r>
            <a:r>
              <a:rPr lang="en-US" dirty="0" smtClean="0"/>
              <a:t> 18 AUs: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15/01/19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14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997" y="1765635"/>
            <a:ext cx="318770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6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per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Video </a:t>
            </a:r>
            <a:r>
              <a:rPr lang="en-US" dirty="0" err="1" smtClean="0"/>
              <a:t>derivanti</a:t>
            </a:r>
            <a:r>
              <a:rPr lang="en-US" dirty="0" smtClean="0"/>
              <a:t> da </a:t>
            </a:r>
            <a:r>
              <a:rPr lang="en-US" dirty="0" err="1" smtClean="0"/>
              <a:t>processi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Video </a:t>
            </a:r>
            <a:r>
              <a:rPr lang="en-US" dirty="0" err="1" smtClean="0"/>
              <a:t>spontanei</a:t>
            </a:r>
            <a:r>
              <a:rPr lang="en-US" dirty="0" smtClean="0"/>
              <a:t>, </a:t>
            </a:r>
            <a:r>
              <a:rPr lang="en-US" dirty="0" err="1" smtClean="0"/>
              <a:t>incentivo</a:t>
            </a:r>
            <a:r>
              <a:rPr lang="en-US" dirty="0" smtClean="0"/>
              <a:t> a </a:t>
            </a:r>
            <a:r>
              <a:rPr lang="en-US" dirty="0" smtClean="0"/>
              <a:t>dire </a:t>
            </a:r>
            <a:r>
              <a:rPr lang="en-US" dirty="0" err="1" smtClean="0"/>
              <a:t>bugie</a:t>
            </a:r>
            <a:r>
              <a:rPr lang="en-US" dirty="0" smtClean="0"/>
              <a:t> o </a:t>
            </a:r>
            <a:r>
              <a:rPr lang="en-US" dirty="0" err="1" smtClean="0"/>
              <a:t>verita</a:t>
            </a:r>
            <a:r>
              <a:rPr lang="en-US" dirty="0" smtClean="0"/>
              <a:t>’</a:t>
            </a:r>
            <a:endParaRPr lang="en-US" dirty="0" smtClean="0"/>
          </a:p>
          <a:p>
            <a:r>
              <a:rPr lang="en-US" dirty="0" smtClean="0"/>
              <a:t>121 video.</a:t>
            </a:r>
          </a:p>
          <a:p>
            <a:pPr lvl="1"/>
            <a:r>
              <a:rPr lang="en-US" dirty="0" smtClean="0"/>
              <a:t>61 </a:t>
            </a:r>
            <a:r>
              <a:rPr lang="en-US" dirty="0" err="1" smtClean="0"/>
              <a:t>menzogne</a:t>
            </a:r>
            <a:r>
              <a:rPr lang="en-US" dirty="0" smtClean="0"/>
              <a:t>, 60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</a:p>
          <a:p>
            <a:r>
              <a:rPr lang="en-US" dirty="0" smtClean="0"/>
              <a:t>58 </a:t>
            </a:r>
            <a:r>
              <a:rPr lang="en-US" dirty="0" err="1" smtClean="0"/>
              <a:t>persone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Label </a:t>
            </a:r>
            <a:r>
              <a:rPr lang="en-US" dirty="0" err="1" smtClean="0"/>
              <a:t>basate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</a:t>
            </a:r>
            <a:r>
              <a:rPr lang="en-US" dirty="0" err="1" smtClean="0"/>
              <a:t>risultato</a:t>
            </a:r>
            <a:r>
              <a:rPr lang="en-US" dirty="0" smtClean="0"/>
              <a:t> del </a:t>
            </a:r>
            <a:r>
              <a:rPr lang="en-US" dirty="0" err="1" smtClean="0"/>
              <a:t>processo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15/01/19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15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3799281"/>
            <a:ext cx="4429472" cy="207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9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per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riconoscimento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Statistiche</a:t>
            </a:r>
            <a:r>
              <a:rPr lang="en-US" dirty="0" smtClean="0"/>
              <a:t> dal dataset:</a:t>
            </a:r>
          </a:p>
          <a:p>
            <a:r>
              <a:rPr lang="en-US" dirty="0" smtClean="0"/>
              <a:t>~86.000 frames </a:t>
            </a:r>
            <a:r>
              <a:rPr lang="en-US" dirty="0" err="1" smtClean="0"/>
              <a:t>totali</a:t>
            </a:r>
            <a:r>
              <a:rPr lang="en-US" dirty="0" smtClean="0"/>
              <a:t>;</a:t>
            </a:r>
          </a:p>
          <a:p>
            <a:r>
              <a:rPr lang="en-US" dirty="0" smtClean="0"/>
              <a:t>~72.000 frames per </a:t>
            </a:r>
            <a:r>
              <a:rPr lang="en-US" dirty="0" err="1" smtClean="0"/>
              <a:t>il</a:t>
            </a:r>
            <a:r>
              <a:rPr lang="en-US" dirty="0" smtClean="0"/>
              <a:t> training set;</a:t>
            </a:r>
          </a:p>
          <a:p>
            <a:r>
              <a:rPr lang="en-US" dirty="0" smtClean="0"/>
              <a:t>~14.000 frames per </a:t>
            </a:r>
            <a:r>
              <a:rPr lang="en-US" dirty="0" err="1" smtClean="0"/>
              <a:t>il</a:t>
            </a:r>
            <a:r>
              <a:rPr lang="en-US" dirty="0" smtClean="0"/>
              <a:t> test set;</a:t>
            </a:r>
          </a:p>
          <a:p>
            <a:r>
              <a:rPr lang="en-US" dirty="0" smtClean="0"/>
              <a:t>Dataset </a:t>
            </a:r>
            <a:r>
              <a:rPr lang="en-US" dirty="0" err="1" smtClean="0"/>
              <a:t>diviso</a:t>
            </a:r>
            <a:r>
              <a:rPr lang="en-US" dirty="0" smtClean="0"/>
              <a:t> in base </a:t>
            </a:r>
            <a:r>
              <a:rPr lang="en-US" dirty="0" err="1" smtClean="0"/>
              <a:t>all’identita</a:t>
            </a:r>
            <a:r>
              <a:rPr lang="en-US" dirty="0" smtClean="0"/>
              <a:t>’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soggetti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Stessa</a:t>
            </a:r>
            <a:r>
              <a:rPr lang="en-US" dirty="0" smtClean="0"/>
              <a:t> persona compare in </a:t>
            </a:r>
            <a:r>
              <a:rPr lang="en-US" dirty="0" err="1" smtClean="0"/>
              <a:t>piu</a:t>
            </a:r>
            <a:r>
              <a:rPr lang="en-US" dirty="0" smtClean="0"/>
              <a:t>’ video.</a:t>
            </a:r>
            <a:endParaRPr lang="en-US" dirty="0" smtClean="0"/>
          </a:p>
          <a:p>
            <a:pPr lvl="1"/>
            <a:r>
              <a:rPr lang="en-US" dirty="0" err="1" smtClean="0"/>
              <a:t>Stessa</a:t>
            </a:r>
            <a:r>
              <a:rPr lang="en-US" dirty="0" smtClean="0"/>
              <a:t> persona </a:t>
            </a:r>
            <a:r>
              <a:rPr lang="en-US" dirty="0" err="1" smtClean="0"/>
              <a:t>spesso</a:t>
            </a:r>
            <a:r>
              <a:rPr lang="en-US" dirty="0" smtClean="0"/>
              <a:t> </a:t>
            </a:r>
            <a:r>
              <a:rPr lang="en-US" dirty="0" err="1" smtClean="0"/>
              <a:t>agisce</a:t>
            </a:r>
            <a:r>
              <a:rPr lang="en-US" dirty="0" smtClean="0"/>
              <a:t> </a:t>
            </a:r>
            <a:r>
              <a:rPr lang="en-US" dirty="0" err="1" smtClean="0"/>
              <a:t>univocamente</a:t>
            </a:r>
            <a:r>
              <a:rPr lang="en-US" dirty="0"/>
              <a:t>.</a:t>
            </a:r>
            <a:endParaRPr lang="en-US" dirty="0" smtClean="0"/>
          </a:p>
          <a:p>
            <a:pPr lvl="1"/>
            <a:r>
              <a:rPr lang="en-US" dirty="0" err="1" smtClean="0"/>
              <a:t>Evitare</a:t>
            </a:r>
            <a:r>
              <a:rPr lang="en-US" dirty="0" smtClean="0"/>
              <a:t> di </a:t>
            </a:r>
            <a:r>
              <a:rPr lang="en-US" dirty="0" err="1" smtClean="0"/>
              <a:t>degenerare</a:t>
            </a:r>
            <a:r>
              <a:rPr lang="en-US" dirty="0" smtClean="0"/>
              <a:t> in </a:t>
            </a:r>
            <a:r>
              <a:rPr lang="en-US" dirty="0" err="1" smtClean="0"/>
              <a:t>una</a:t>
            </a:r>
            <a:r>
              <a:rPr lang="en-US" dirty="0" smtClean="0"/>
              <a:t> re-</a:t>
            </a:r>
            <a:r>
              <a:rPr lang="en-US" dirty="0" err="1" smtClean="0"/>
              <a:t>identificazione</a:t>
            </a:r>
            <a:r>
              <a:rPr lang="en-US" dirty="0" smtClean="0"/>
              <a:t>. </a:t>
            </a:r>
          </a:p>
          <a:p>
            <a:pPr lvl="1"/>
            <a:r>
              <a:rPr lang="en-US" dirty="0" err="1" smtClean="0"/>
              <a:t>Stesso</a:t>
            </a:r>
            <a:r>
              <a:rPr lang="en-US" dirty="0" smtClean="0"/>
              <a:t> </a:t>
            </a:r>
            <a:r>
              <a:rPr lang="en-US" dirty="0" err="1" smtClean="0"/>
              <a:t>soggetto</a:t>
            </a:r>
            <a:r>
              <a:rPr lang="en-US" dirty="0" smtClean="0"/>
              <a:t> non </a:t>
            </a:r>
            <a:r>
              <a:rPr lang="en-US" dirty="0" err="1" smtClean="0"/>
              <a:t>appare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sia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test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train set.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15/01/19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778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Analisi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frequenze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 per </a:t>
            </a:r>
            <a:r>
              <a:rPr lang="en-US" dirty="0" err="1" smtClean="0"/>
              <a:t>il</a:t>
            </a:r>
            <a:r>
              <a:rPr lang="en-US" dirty="0" smtClean="0"/>
              <a:t> training set.</a:t>
            </a:r>
          </a:p>
          <a:p>
            <a:r>
              <a:rPr lang="en-US" dirty="0" err="1" smtClean="0"/>
              <a:t>Differenze</a:t>
            </a:r>
            <a:r>
              <a:rPr lang="en-US" dirty="0" smtClean="0"/>
              <a:t> </a:t>
            </a:r>
            <a:r>
              <a:rPr lang="en-US" dirty="0" err="1" smtClean="0"/>
              <a:t>significative</a:t>
            </a:r>
            <a:r>
              <a:rPr lang="en-US" dirty="0" smtClean="0"/>
              <a:t> </a:t>
            </a:r>
            <a:r>
              <a:rPr lang="en-US" dirty="0" err="1" smtClean="0"/>
              <a:t>nelle</a:t>
            </a:r>
            <a:r>
              <a:rPr lang="en-US" dirty="0" smtClean="0"/>
              <a:t> </a:t>
            </a:r>
            <a:r>
              <a:rPr lang="en-US" dirty="0" err="1" smtClean="0"/>
              <a:t>occorrenze</a:t>
            </a:r>
            <a:r>
              <a:rPr lang="en-US" dirty="0" smtClean="0"/>
              <a:t> di </a:t>
            </a:r>
            <a:r>
              <a:rPr lang="en-US" dirty="0" err="1" smtClean="0"/>
              <a:t>verita</a:t>
            </a:r>
            <a:r>
              <a:rPr lang="en-US" dirty="0" smtClean="0"/>
              <a:t>’ o </a:t>
            </a:r>
            <a:r>
              <a:rPr lang="en-US" dirty="0" err="1" smtClean="0"/>
              <a:t>menzogna</a:t>
            </a:r>
            <a:r>
              <a:rPr lang="en-US" dirty="0" smtClean="0"/>
              <a:t> per le AU </a:t>
            </a:r>
            <a:r>
              <a:rPr lang="en-US" dirty="0" err="1" smtClean="0"/>
              <a:t>corrispondenti</a:t>
            </a:r>
            <a:r>
              <a:rPr lang="en-US" dirty="0" smtClean="0"/>
              <a:t> a:</a:t>
            </a:r>
          </a:p>
          <a:p>
            <a:pPr lvl="1"/>
            <a:r>
              <a:rPr lang="en-US" dirty="0" err="1" smtClean="0"/>
              <a:t>Alzata</a:t>
            </a:r>
            <a:r>
              <a:rPr lang="en-US" dirty="0" smtClean="0"/>
              <a:t> </a:t>
            </a:r>
            <a:r>
              <a:rPr lang="en-US" dirty="0" err="1"/>
              <a:t>palpebre</a:t>
            </a:r>
            <a:r>
              <a:rPr lang="en-US" dirty="0"/>
              <a:t> </a:t>
            </a:r>
            <a:r>
              <a:rPr lang="en-US" dirty="0" err="1"/>
              <a:t>superiori</a:t>
            </a:r>
            <a:r>
              <a:rPr lang="en-US" dirty="0"/>
              <a:t> (5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Abbassamento</a:t>
            </a:r>
            <a:r>
              <a:rPr lang="en-US" dirty="0" smtClean="0"/>
              <a:t> </a:t>
            </a:r>
            <a:r>
              <a:rPr lang="en-US" dirty="0" err="1" smtClean="0"/>
              <a:t>sopracciglia</a:t>
            </a:r>
            <a:r>
              <a:rPr lang="en-US" dirty="0" smtClean="0"/>
              <a:t> (4)</a:t>
            </a:r>
            <a:endParaRPr lang="en-US" dirty="0"/>
          </a:p>
          <a:p>
            <a:pPr lvl="1"/>
            <a:r>
              <a:rPr lang="en-US" dirty="0" err="1" smtClean="0"/>
              <a:t>Angoli</a:t>
            </a:r>
            <a:r>
              <a:rPr lang="en-US" dirty="0" smtClean="0"/>
              <a:t> </a:t>
            </a:r>
            <a:r>
              <a:rPr lang="en-US" dirty="0" err="1"/>
              <a:t>delle</a:t>
            </a:r>
            <a:r>
              <a:rPr lang="en-US" dirty="0"/>
              <a:t> labra (12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Stringere</a:t>
            </a:r>
            <a:r>
              <a:rPr lang="en-US" dirty="0" smtClean="0"/>
              <a:t> </a:t>
            </a:r>
            <a:r>
              <a:rPr lang="en-US" dirty="0" err="1" smtClean="0"/>
              <a:t>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 (7)</a:t>
            </a:r>
          </a:p>
          <a:p>
            <a:pPr lvl="1"/>
            <a:r>
              <a:rPr lang="en-US" dirty="0" err="1" smtClean="0"/>
              <a:t>Allungamento</a:t>
            </a:r>
            <a:r>
              <a:rPr lang="en-US" dirty="0" smtClean="0"/>
              <a:t> </a:t>
            </a:r>
            <a:r>
              <a:rPr lang="en-US" dirty="0" err="1" smtClean="0"/>
              <a:t>bocca</a:t>
            </a:r>
            <a:r>
              <a:rPr lang="en-US" dirty="0" smtClean="0"/>
              <a:t> (14)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15/01/19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17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52" y="3501008"/>
            <a:ext cx="3835436" cy="2367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946873"/>
            <a:ext cx="1284734" cy="6423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645024"/>
            <a:ext cx="1068710" cy="5343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652" y="2745244"/>
            <a:ext cx="1223496" cy="61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3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Risultati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Classificazione</a:t>
            </a:r>
            <a:r>
              <a:rPr lang="en-US" dirty="0" smtClean="0"/>
              <a:t> </a:t>
            </a:r>
            <a:r>
              <a:rPr lang="en-US" dirty="0" err="1" smtClean="0"/>
              <a:t>utilizzando</a:t>
            </a:r>
            <a:r>
              <a:rPr lang="en-US" dirty="0" smtClean="0"/>
              <a:t> un Radial </a:t>
            </a:r>
            <a:r>
              <a:rPr lang="en-US" dirty="0"/>
              <a:t>Basis </a:t>
            </a:r>
            <a:r>
              <a:rPr lang="en-US" dirty="0" smtClean="0"/>
              <a:t>Support Vector Machine.</a:t>
            </a:r>
            <a:endParaRPr lang="en-US" dirty="0"/>
          </a:p>
          <a:p>
            <a:r>
              <a:rPr lang="en-US" dirty="0" smtClean="0"/>
              <a:t>72,6% di </a:t>
            </a:r>
            <a:r>
              <a:rPr lang="en-US" dirty="0" err="1" smtClean="0"/>
              <a:t>accuratezza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test set.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15/01/19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18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924944"/>
            <a:ext cx="6354266" cy="156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6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Sviluppi</a:t>
            </a:r>
            <a:r>
              <a:rPr lang="en-US" dirty="0" smtClean="0"/>
              <a:t> </a:t>
            </a:r>
            <a:r>
              <a:rPr lang="en-US" dirty="0" err="1" smtClean="0"/>
              <a:t>Futuri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Allargare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dataset con </a:t>
            </a:r>
            <a:r>
              <a:rPr lang="en-US" dirty="0" err="1" smtClean="0"/>
              <a:t>ulteriori</a:t>
            </a:r>
            <a:r>
              <a:rPr lang="en-US" dirty="0" smtClean="0"/>
              <a:t> video </a:t>
            </a:r>
            <a:r>
              <a:rPr lang="en-US" dirty="0" err="1" smtClean="0"/>
              <a:t>spontanei</a:t>
            </a:r>
            <a:r>
              <a:rPr lang="en-US" dirty="0"/>
              <a:t> </a:t>
            </a:r>
            <a:r>
              <a:rPr lang="en-US" dirty="0" smtClean="0"/>
              <a:t>e di </a:t>
            </a:r>
            <a:r>
              <a:rPr lang="en-US" dirty="0" err="1" smtClean="0"/>
              <a:t>qualita</a:t>
            </a:r>
            <a:r>
              <a:rPr lang="en-US" dirty="0" smtClean="0"/>
              <a:t>’ </a:t>
            </a:r>
            <a:r>
              <a:rPr lang="en-US" dirty="0" err="1" smtClean="0"/>
              <a:t>migliore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err="1" smtClean="0"/>
              <a:t>Estrarre</a:t>
            </a:r>
            <a:r>
              <a:rPr lang="en-US" dirty="0" smtClean="0"/>
              <a:t> le </a:t>
            </a:r>
            <a:r>
              <a:rPr lang="en-US" dirty="0" err="1" smtClean="0"/>
              <a:t>informazioni</a:t>
            </a:r>
            <a:r>
              <a:rPr lang="en-US" dirty="0" smtClean="0"/>
              <a:t> </a:t>
            </a:r>
            <a:r>
              <a:rPr lang="en-US" dirty="0" err="1" smtClean="0"/>
              <a:t>temporali</a:t>
            </a:r>
            <a:r>
              <a:rPr lang="en-US" dirty="0" smtClean="0"/>
              <a:t> </a:t>
            </a:r>
            <a:r>
              <a:rPr lang="en-US" dirty="0" err="1" smtClean="0"/>
              <a:t>utilizzando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Long-Short Term Memory Neural Network;</a:t>
            </a:r>
          </a:p>
          <a:p>
            <a:r>
              <a:rPr lang="en-US" dirty="0" err="1" smtClean="0"/>
              <a:t>Approccio</a:t>
            </a:r>
            <a:r>
              <a:rPr lang="en-US" dirty="0" smtClean="0"/>
              <a:t> </a:t>
            </a:r>
            <a:r>
              <a:rPr lang="en-US" dirty="0" err="1" smtClean="0"/>
              <a:t>multimodale</a:t>
            </a:r>
            <a:r>
              <a:rPr lang="en-US" dirty="0" smtClean="0"/>
              <a:t> </a:t>
            </a:r>
            <a:r>
              <a:rPr lang="en-US" dirty="0" err="1" smtClean="0"/>
              <a:t>unendo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AU lo studio del </a:t>
            </a:r>
            <a:r>
              <a:rPr lang="en-US" dirty="0" err="1" smtClean="0"/>
              <a:t>linguaggio</a:t>
            </a:r>
            <a:r>
              <a:rPr lang="en-US" dirty="0" smtClean="0"/>
              <a:t> del </a:t>
            </a:r>
            <a:r>
              <a:rPr lang="en-US" dirty="0" err="1" smtClean="0"/>
              <a:t>corpo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l’analisi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tono</a:t>
            </a:r>
            <a:r>
              <a:rPr lang="en-US" dirty="0" smtClean="0"/>
              <a:t> e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vocaboli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15/01/19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1368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013" y="476672"/>
            <a:ext cx="7559675" cy="504825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196752"/>
            <a:ext cx="7559675" cy="4535735"/>
          </a:xfrm>
        </p:spPr>
        <p:txBody>
          <a:bodyPr/>
          <a:lstStyle/>
          <a:p>
            <a:r>
              <a:rPr lang="en-US" dirty="0" err="1" smtClean="0"/>
              <a:t>Scopo</a:t>
            </a:r>
            <a:r>
              <a:rPr lang="en-US" dirty="0" smtClean="0"/>
              <a:t> del </a:t>
            </a:r>
            <a:r>
              <a:rPr lang="en-US" dirty="0" err="1" smtClean="0"/>
              <a:t>lavoro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Possibili</a:t>
            </a:r>
            <a:r>
              <a:rPr lang="en-US" dirty="0" smtClean="0"/>
              <a:t> </a:t>
            </a:r>
            <a:r>
              <a:rPr lang="en-US" dirty="0" err="1" smtClean="0"/>
              <a:t>applicazioni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Architettura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Esperimenti</a:t>
            </a:r>
            <a:r>
              <a:rPr lang="en-US" dirty="0" smtClean="0"/>
              <a:t> e </a:t>
            </a:r>
            <a:r>
              <a:rPr lang="en-US" dirty="0" err="1" smtClean="0"/>
              <a:t>risultati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Sviluppi</a:t>
            </a:r>
            <a:r>
              <a:rPr lang="en-US" dirty="0" smtClean="0"/>
              <a:t> </a:t>
            </a:r>
            <a:r>
              <a:rPr lang="en-US" dirty="0" err="1" smtClean="0"/>
              <a:t>futuri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15/01/19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it-IT" dirty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0281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15/01/19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20</a:t>
            </a:fld>
            <a:endParaRPr lang="it-IT" altLang="it-IT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0" y="2636912"/>
            <a:ext cx="9144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4000" dirty="0" smtClean="0"/>
              <a:t>Grazie </a:t>
            </a:r>
            <a:r>
              <a:rPr lang="en-US" sz="4000" dirty="0" err="1" smtClean="0"/>
              <a:t>dell’attenzione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9938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err="1" smtClean="0"/>
              <a:t>Domande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15/01/19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21</a:t>
            </a:fld>
            <a:endParaRPr lang="it-IT" altLang="it-IT"/>
          </a:p>
        </p:txBody>
      </p:sp>
      <p:pic>
        <p:nvPicPr>
          <p:cNvPr id="1028" name="Picture 4" descr="Image result for question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340768"/>
            <a:ext cx="5703239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6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Scopo</a:t>
            </a:r>
            <a:r>
              <a:rPr lang="en-US" dirty="0" smtClean="0"/>
              <a:t> del </a:t>
            </a:r>
            <a:r>
              <a:rPr lang="en-US" dirty="0" err="1" smtClean="0"/>
              <a:t>lavoro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b="1" dirty="0" err="1" smtClean="0"/>
              <a:t>Obiettivo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Classificare</a:t>
            </a:r>
            <a:r>
              <a:rPr lang="en-US" dirty="0" smtClean="0"/>
              <a:t> video </a:t>
            </a:r>
            <a:r>
              <a:rPr lang="en-US" dirty="0" err="1" smtClean="0"/>
              <a:t>contenenti</a:t>
            </a:r>
            <a:r>
              <a:rPr lang="en-US" dirty="0" smtClean="0"/>
              <a:t> </a:t>
            </a:r>
            <a:r>
              <a:rPr lang="en-US" dirty="0" err="1" smtClean="0"/>
              <a:t>soggetti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mentono</a:t>
            </a:r>
            <a:r>
              <a:rPr lang="en-US" dirty="0" smtClean="0"/>
              <a:t> o </a:t>
            </a:r>
            <a:r>
              <a:rPr lang="en-US" dirty="0" err="1" smtClean="0"/>
              <a:t>dicono</a:t>
            </a:r>
            <a:r>
              <a:rPr lang="en-US" dirty="0" smtClean="0"/>
              <a:t> la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particolare</a:t>
            </a:r>
            <a:r>
              <a:rPr lang="en-US" dirty="0" smtClean="0"/>
              <a:t> </a:t>
            </a:r>
            <a:r>
              <a:rPr lang="en-US" dirty="0" err="1" smtClean="0"/>
              <a:t>analizzandone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movimenti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muscoli</a:t>
            </a:r>
            <a:r>
              <a:rPr lang="en-US" dirty="0" smtClean="0"/>
              <a:t> </a:t>
            </a:r>
            <a:r>
              <a:rPr lang="en-US" dirty="0" err="1" smtClean="0"/>
              <a:t>facciali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15/01/19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3</a:t>
            </a:fld>
            <a:endParaRPr lang="it-IT" altLang="it-IT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852936"/>
            <a:ext cx="662473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3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Possibili</a:t>
            </a:r>
            <a:r>
              <a:rPr lang="en-US" dirty="0" smtClean="0"/>
              <a:t> </a:t>
            </a:r>
            <a:r>
              <a:rPr lang="en-US" dirty="0" err="1" smtClean="0"/>
              <a:t>applicazioni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2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Controlli</a:t>
            </a:r>
            <a:r>
              <a:rPr lang="en-US" dirty="0" smtClean="0"/>
              <a:t> di </a:t>
            </a:r>
            <a:r>
              <a:rPr lang="en-US" dirty="0" err="1" smtClean="0"/>
              <a:t>sicurezza</a:t>
            </a:r>
            <a:r>
              <a:rPr lang="en-US" dirty="0" smtClean="0"/>
              <a:t> (</a:t>
            </a:r>
            <a:r>
              <a:rPr lang="en-US" dirty="0" err="1" smtClean="0"/>
              <a:t>aereoporti</a:t>
            </a:r>
            <a:r>
              <a:rPr lang="en-US" dirty="0" smtClean="0"/>
              <a:t>, </a:t>
            </a:r>
            <a:r>
              <a:rPr lang="en-US" dirty="0" err="1" smtClean="0"/>
              <a:t>stazioni</a:t>
            </a:r>
            <a:r>
              <a:rPr lang="en-US" dirty="0" smtClean="0"/>
              <a:t>);</a:t>
            </a:r>
          </a:p>
          <a:p>
            <a:r>
              <a:rPr lang="en-US" dirty="0" err="1" smtClean="0"/>
              <a:t>Interrogazioni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polizia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Analisi</a:t>
            </a:r>
            <a:r>
              <a:rPr lang="en-US" dirty="0" smtClean="0"/>
              <a:t> di </a:t>
            </a:r>
            <a:r>
              <a:rPr lang="en-US" dirty="0" err="1" smtClean="0"/>
              <a:t>discorsi</a:t>
            </a:r>
            <a:r>
              <a:rPr lang="en-US" dirty="0" smtClean="0"/>
              <a:t> </a:t>
            </a:r>
            <a:r>
              <a:rPr lang="en-US" dirty="0" err="1" smtClean="0"/>
              <a:t>politici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15/01/19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4</a:t>
            </a:fld>
            <a:endParaRPr lang="it-IT" altLang="it-IT"/>
          </a:p>
        </p:txBody>
      </p:sp>
      <p:pic>
        <p:nvPicPr>
          <p:cNvPr id="2050" name="Picture 2" descr="Image result for surveill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937848"/>
            <a:ext cx="4418984" cy="265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9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Differenti</a:t>
            </a:r>
            <a:r>
              <a:rPr lang="en-US" dirty="0" smtClean="0"/>
              <a:t> </a:t>
            </a:r>
            <a:r>
              <a:rPr lang="en-US" dirty="0" err="1" smtClean="0"/>
              <a:t>metodi</a:t>
            </a:r>
            <a:r>
              <a:rPr lang="en-US" dirty="0" smtClean="0"/>
              <a:t> per </a:t>
            </a:r>
            <a:r>
              <a:rPr lang="en-US" dirty="0" err="1" smtClean="0"/>
              <a:t>scoprire</a:t>
            </a:r>
            <a:r>
              <a:rPr lang="en-US" dirty="0" smtClean="0"/>
              <a:t> le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Linguaggio</a:t>
            </a:r>
            <a:r>
              <a:rPr lang="en-US" dirty="0" smtClean="0"/>
              <a:t> del </a:t>
            </a:r>
            <a:r>
              <a:rPr lang="en-US" dirty="0" err="1" smtClean="0"/>
              <a:t>corpo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Posizione</a:t>
            </a:r>
            <a:r>
              <a:rPr lang="en-US" dirty="0" smtClean="0"/>
              <a:t> </a:t>
            </a:r>
            <a:r>
              <a:rPr lang="en-US" dirty="0" err="1" smtClean="0"/>
              <a:t>degli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;</a:t>
            </a:r>
          </a:p>
          <a:p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vocaboli</a:t>
            </a:r>
            <a:r>
              <a:rPr lang="en-US" dirty="0" smtClean="0"/>
              <a:t>;</a:t>
            </a:r>
          </a:p>
          <a:p>
            <a:r>
              <a:rPr lang="en-US" dirty="0" err="1"/>
              <a:t>Tono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voce;</a:t>
            </a:r>
            <a:endParaRPr lang="en-US" dirty="0" smtClean="0"/>
          </a:p>
          <a:p>
            <a:r>
              <a:rPr lang="en-US" dirty="0" err="1"/>
              <a:t>E</a:t>
            </a:r>
            <a:r>
              <a:rPr lang="en-US" dirty="0" err="1" smtClean="0"/>
              <a:t>spressioni</a:t>
            </a:r>
            <a:r>
              <a:rPr lang="en-US" dirty="0" smtClean="0"/>
              <a:t>;</a:t>
            </a:r>
          </a:p>
          <a:p>
            <a:r>
              <a:rPr lang="en-US" dirty="0" smtClean="0"/>
              <a:t>EEG;</a:t>
            </a:r>
          </a:p>
          <a:p>
            <a:r>
              <a:rPr lang="en-US" dirty="0" err="1" smtClean="0"/>
              <a:t>Poligrafo</a:t>
            </a:r>
            <a:r>
              <a:rPr lang="en-US" dirty="0" smtClean="0"/>
              <a:t>;</a:t>
            </a:r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15/01/19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10" y="2564904"/>
            <a:ext cx="4702458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5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342187" cy="4385568"/>
          </a:xfrm>
        </p:spPr>
        <p:txBody>
          <a:bodyPr/>
          <a:lstStyle/>
          <a:p>
            <a:r>
              <a:rPr lang="en-US" dirty="0" smtClean="0"/>
              <a:t>Action Units (AU) </a:t>
            </a:r>
            <a:r>
              <a:rPr lang="en-US" dirty="0" err="1" smtClean="0"/>
              <a:t>corrispondono</a:t>
            </a:r>
            <a:r>
              <a:rPr lang="en-US" dirty="0" smtClean="0"/>
              <a:t> ad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contrazione</a:t>
            </a:r>
            <a:r>
              <a:rPr lang="en-US" dirty="0" smtClean="0"/>
              <a:t> o </a:t>
            </a:r>
            <a:r>
              <a:rPr lang="en-US" dirty="0" err="1" smtClean="0"/>
              <a:t>rilassamento</a:t>
            </a:r>
            <a:r>
              <a:rPr lang="en-US" dirty="0" smtClean="0"/>
              <a:t> di </a:t>
            </a:r>
            <a:r>
              <a:rPr lang="en-US" dirty="0" err="1" smtClean="0"/>
              <a:t>uno</a:t>
            </a:r>
            <a:r>
              <a:rPr lang="en-US" dirty="0" smtClean="0"/>
              <a:t> o </a:t>
            </a:r>
            <a:r>
              <a:rPr lang="en-US" dirty="0" err="1" smtClean="0"/>
              <a:t>piu</a:t>
            </a:r>
            <a:r>
              <a:rPr lang="en-US" dirty="0" smtClean="0"/>
              <a:t>’ </a:t>
            </a:r>
            <a:r>
              <a:rPr lang="en-US" dirty="0" err="1" smtClean="0"/>
              <a:t>muscoli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AU </a:t>
            </a:r>
            <a:r>
              <a:rPr lang="en-US" dirty="0" err="1" smtClean="0"/>
              <a:t>usate</a:t>
            </a:r>
            <a:r>
              <a:rPr lang="en-US" dirty="0" smtClean="0"/>
              <a:t> per </a:t>
            </a:r>
            <a:r>
              <a:rPr lang="en-US" dirty="0" err="1" smtClean="0"/>
              <a:t>codificare</a:t>
            </a:r>
            <a:r>
              <a:rPr lang="en-US" dirty="0" smtClean="0"/>
              <a:t> </a:t>
            </a:r>
            <a:r>
              <a:rPr lang="en-US" dirty="0" err="1" smtClean="0"/>
              <a:t>emozioni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espressioni</a:t>
            </a:r>
            <a:r>
              <a:rPr lang="en-US" dirty="0" smtClean="0"/>
              <a:t> in base </a:t>
            </a:r>
            <a:r>
              <a:rPr lang="en-US" dirty="0" err="1" smtClean="0"/>
              <a:t>ai</a:t>
            </a:r>
            <a:r>
              <a:rPr lang="en-US" dirty="0" smtClean="0"/>
              <a:t> </a:t>
            </a:r>
            <a:r>
              <a:rPr lang="en-US" dirty="0" err="1" smtClean="0"/>
              <a:t>muscoli</a:t>
            </a:r>
            <a:r>
              <a:rPr lang="en-US" dirty="0" smtClean="0"/>
              <a:t> </a:t>
            </a:r>
            <a:r>
              <a:rPr lang="en-US" dirty="0" err="1" smtClean="0"/>
              <a:t>utilizzati</a:t>
            </a:r>
            <a:r>
              <a:rPr lang="en-US" dirty="0" smtClean="0"/>
              <a:t>.</a:t>
            </a:r>
          </a:p>
          <a:p>
            <a:r>
              <a:rPr lang="en-US" dirty="0" smtClean="0"/>
              <a:t>AU </a:t>
            </a:r>
            <a:r>
              <a:rPr lang="en-US" dirty="0" err="1" smtClean="0"/>
              <a:t>accompagnate</a:t>
            </a:r>
            <a:r>
              <a:rPr lang="en-US" dirty="0" smtClean="0"/>
              <a:t> </a:t>
            </a:r>
            <a:r>
              <a:rPr lang="en-US" dirty="0" err="1" smtClean="0"/>
              <a:t>dalle</a:t>
            </a:r>
            <a:r>
              <a:rPr lang="en-US" dirty="0" smtClean="0"/>
              <a:t> </a:t>
            </a:r>
            <a:r>
              <a:rPr lang="en-US" dirty="0" err="1" smtClean="0"/>
              <a:t>loro</a:t>
            </a:r>
            <a:r>
              <a:rPr lang="en-US" dirty="0" smtClean="0"/>
              <a:t> </a:t>
            </a:r>
            <a:r>
              <a:rPr lang="en-US" dirty="0" err="1" smtClean="0"/>
              <a:t>intensita</a:t>
            </a:r>
            <a:r>
              <a:rPr lang="en-US" dirty="0" smtClean="0"/>
              <a:t>’.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15/01/19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6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369" y="3396456"/>
            <a:ext cx="5041473" cy="258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5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Estrarre</a:t>
            </a:r>
            <a:r>
              <a:rPr lang="en-US" dirty="0" smtClean="0"/>
              <a:t> le AU da video di </a:t>
            </a:r>
            <a:r>
              <a:rPr lang="en-US" dirty="0" err="1" smtClean="0"/>
              <a:t>persone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mentono</a:t>
            </a:r>
            <a:r>
              <a:rPr lang="en-US" dirty="0" smtClean="0"/>
              <a:t> o </a:t>
            </a:r>
            <a:r>
              <a:rPr lang="en-US" dirty="0" err="1" smtClean="0"/>
              <a:t>dicono</a:t>
            </a:r>
            <a:r>
              <a:rPr lang="en-US" dirty="0" smtClean="0"/>
              <a:t> la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  <a:endParaRPr lang="en-US" dirty="0" smtClean="0"/>
          </a:p>
          <a:p>
            <a:r>
              <a:rPr lang="en-US" dirty="0" err="1" smtClean="0"/>
              <a:t>Bugie</a:t>
            </a:r>
            <a:r>
              <a:rPr lang="en-US" dirty="0" smtClean="0"/>
              <a:t> e </a:t>
            </a:r>
            <a:r>
              <a:rPr lang="en-US" dirty="0" err="1" smtClean="0"/>
              <a:t>verita</a:t>
            </a:r>
            <a:r>
              <a:rPr lang="en-US" dirty="0" smtClean="0"/>
              <a:t>’ </a:t>
            </a:r>
            <a:r>
              <a:rPr lang="en-US" dirty="0" err="1" smtClean="0"/>
              <a:t>presentano</a:t>
            </a:r>
            <a:r>
              <a:rPr lang="en-US" dirty="0" smtClean="0"/>
              <a:t> </a:t>
            </a:r>
            <a:r>
              <a:rPr lang="en-US" dirty="0" err="1" smtClean="0"/>
              <a:t>combinazioni</a:t>
            </a:r>
            <a:r>
              <a:rPr lang="en-US" dirty="0" smtClean="0"/>
              <a:t> e </a:t>
            </a:r>
            <a:r>
              <a:rPr lang="en-US" dirty="0" err="1" smtClean="0"/>
              <a:t>frequenze</a:t>
            </a:r>
            <a:r>
              <a:rPr lang="en-US" dirty="0"/>
              <a:t> di AU </a:t>
            </a:r>
            <a:r>
              <a:rPr lang="en-US" dirty="0" err="1" smtClean="0"/>
              <a:t>differenti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15/01/19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7</a:t>
            </a:fld>
            <a:endParaRPr lang="it-IT" altLang="it-IT"/>
          </a:p>
        </p:txBody>
      </p:sp>
      <p:pic>
        <p:nvPicPr>
          <p:cNvPr id="1026" name="Picture 2" descr="Image result for truth l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976385"/>
            <a:ext cx="4454925" cy="28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29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Panoramica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Input Video / Frame;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Individuazione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faccia</a:t>
            </a:r>
            <a:r>
              <a:rPr lang="en-US" dirty="0" smtClean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Rilevamento</a:t>
            </a:r>
            <a:r>
              <a:rPr lang="en-US" dirty="0" smtClean="0"/>
              <a:t> landmark </a:t>
            </a:r>
            <a:r>
              <a:rPr lang="en-US" dirty="0" err="1" smtClean="0"/>
              <a:t>facciali</a:t>
            </a:r>
            <a:r>
              <a:rPr lang="en-US" dirty="0" smtClean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Classificazione</a:t>
            </a:r>
            <a:r>
              <a:rPr lang="en-US" dirty="0" smtClean="0"/>
              <a:t> del video;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15/01/19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8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96" y="4149080"/>
            <a:ext cx="7539108" cy="16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9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Rilevamento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Landmark </a:t>
            </a:r>
            <a:r>
              <a:rPr lang="en-US" dirty="0" err="1" smtClean="0"/>
              <a:t>Facciali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Convolutional </a:t>
            </a:r>
            <a:r>
              <a:rPr lang="en-US" dirty="0"/>
              <a:t>Experts Constrained Local Model (CE-CLM</a:t>
            </a:r>
            <a:r>
              <a:rPr lang="en-US" dirty="0" smtClean="0"/>
              <a:t>). Due </a:t>
            </a:r>
            <a:r>
              <a:rPr lang="en-US" dirty="0" err="1" smtClean="0"/>
              <a:t>fasi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Convolutional Experts Network </a:t>
            </a:r>
            <a:r>
              <a:rPr lang="en-US" dirty="0" smtClean="0"/>
              <a:t>come detector locale</a:t>
            </a:r>
            <a:endParaRPr lang="en-US" dirty="0"/>
          </a:p>
          <a:p>
            <a:pPr lvl="2"/>
            <a:r>
              <a:rPr lang="en-US" dirty="0"/>
              <a:t>ROI</a:t>
            </a:r>
            <a:r>
              <a:rPr lang="en-US" dirty="0" smtClean="0"/>
              <a:t> input, output </a:t>
            </a:r>
            <a:r>
              <a:rPr lang="en-US" dirty="0" err="1" smtClean="0"/>
              <a:t>posizione</a:t>
            </a:r>
            <a:r>
              <a:rPr lang="en-US" dirty="0" smtClean="0"/>
              <a:t> di un </a:t>
            </a:r>
            <a:r>
              <a:rPr lang="en-US" dirty="0" err="1" smtClean="0"/>
              <a:t>singolo</a:t>
            </a:r>
            <a:r>
              <a:rPr lang="en-US" dirty="0" smtClean="0"/>
              <a:t> landmark </a:t>
            </a:r>
            <a:r>
              <a:rPr lang="en-US" dirty="0" err="1" smtClean="0"/>
              <a:t>indipendente</a:t>
            </a:r>
            <a:r>
              <a:rPr lang="en-US" dirty="0" smtClean="0"/>
              <a:t> </a:t>
            </a:r>
            <a:r>
              <a:rPr lang="en-US" dirty="0" err="1" smtClean="0"/>
              <a:t>dagli</a:t>
            </a:r>
            <a:r>
              <a:rPr lang="en-US" dirty="0" smtClean="0"/>
              <a:t> </a:t>
            </a:r>
            <a:r>
              <a:rPr lang="en-US" dirty="0" err="1" smtClean="0"/>
              <a:t>altri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Constrained Local Model</a:t>
            </a:r>
          </a:p>
          <a:p>
            <a:pPr lvl="2"/>
            <a:r>
              <a:rPr lang="en-US" dirty="0" err="1" smtClean="0"/>
              <a:t>Adatta</a:t>
            </a:r>
            <a:r>
              <a:rPr lang="en-US" dirty="0" smtClean="0"/>
              <a:t> </a:t>
            </a:r>
            <a:r>
              <a:rPr lang="en-US" dirty="0"/>
              <a:t>la </a:t>
            </a:r>
            <a:r>
              <a:rPr lang="en-US" dirty="0" err="1"/>
              <a:t>posizione</a:t>
            </a:r>
            <a:r>
              <a:rPr lang="en-US" dirty="0"/>
              <a:t> di </a:t>
            </a:r>
            <a:r>
              <a:rPr lang="en-US" dirty="0" err="1"/>
              <a:t>tutti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landmark </a:t>
            </a:r>
            <a:r>
              <a:rPr lang="en-US" dirty="0" smtClean="0"/>
              <a:t>ad un </a:t>
            </a:r>
            <a:r>
              <a:rPr lang="en-US" dirty="0" err="1" smtClean="0"/>
              <a:t>modello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faccia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15/01/19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9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512" y="3728695"/>
            <a:ext cx="3210676" cy="186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3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19869</TotalTime>
  <Words>1665</Words>
  <Application>Microsoft Macintosh PowerPoint</Application>
  <PresentationFormat>On-screen Show (4:3)</PresentationFormat>
  <Paragraphs>226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Mangal</vt:lpstr>
      <vt:lpstr>ＭＳ Ｐゴシック</vt:lpstr>
      <vt:lpstr>Arial</vt:lpstr>
      <vt:lpstr>la sapienza</vt:lpstr>
      <vt:lpstr>Deception Detection using Facial Action Units</vt:lpstr>
      <vt:lpstr>Outline</vt:lpstr>
      <vt:lpstr>Scopo del lavoro</vt:lpstr>
      <vt:lpstr>Possibili applicazioni</vt:lpstr>
      <vt:lpstr>Differenti metodi per scoprire le menzogne</vt:lpstr>
      <vt:lpstr>Action Units</vt:lpstr>
      <vt:lpstr>Idea</vt:lpstr>
      <vt:lpstr>Panoramica del sistema</vt:lpstr>
      <vt:lpstr>Rilevamento dei Landmark Facciali</vt:lpstr>
      <vt:lpstr>Estrazione delle feature</vt:lpstr>
      <vt:lpstr>Estrazione delle feature</vt:lpstr>
      <vt:lpstr>Riconoscimento delle Action Unit</vt:lpstr>
      <vt:lpstr>Dataset per Action Unit Detection</vt:lpstr>
      <vt:lpstr>Riconoscimento delle Action Unit</vt:lpstr>
      <vt:lpstr>Dataset per il riconoscimento delle menzogne</vt:lpstr>
      <vt:lpstr>Dataset per il riconoscimento delle menzogne</vt:lpstr>
      <vt:lpstr>Riconoscimento delle Menzogne</vt:lpstr>
      <vt:lpstr>Risultati</vt:lpstr>
      <vt:lpstr>Sviluppi Futuri</vt:lpstr>
      <vt:lpstr>PowerPoint Presentation</vt:lpstr>
      <vt:lpstr>Domande?</vt:lpstr>
    </vt:vector>
  </TitlesOfParts>
  <Manager/>
  <Company>- -</Company>
  <LinksUpToDate>false</LinksUpToDate>
  <SharedDoc>false</SharedDoc>
  <HyperlinkBase/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Microsoft Office User</cp:lastModifiedBy>
  <cp:revision>555</cp:revision>
  <dcterms:created xsi:type="dcterms:W3CDTF">2006-11-20T16:13:10Z</dcterms:created>
  <dcterms:modified xsi:type="dcterms:W3CDTF">2019-01-15T00:36:45Z</dcterms:modified>
  <cp:category/>
</cp:coreProperties>
</file>